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58" r:id="rId3"/>
  </p:sldMasterIdLst>
  <p:notesMasterIdLst>
    <p:notesMasterId r:id="rId39"/>
  </p:notesMasterIdLst>
  <p:handoutMasterIdLst>
    <p:handoutMasterId r:id="rId40"/>
  </p:handoutMasterIdLst>
  <p:sldIdLst>
    <p:sldId id="256" r:id="rId4"/>
    <p:sldId id="257" r:id="rId5"/>
    <p:sldId id="258" r:id="rId6"/>
    <p:sldId id="259"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282" r:id="rId3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D9A"/>
    <a:srgbClr val="A2C7A2"/>
    <a:srgbClr val="99CCFF"/>
    <a:srgbClr val="FFFFFF"/>
    <a:srgbClr val="3399FF"/>
    <a:srgbClr val="0066CC"/>
    <a:srgbClr val="33CCFF"/>
    <a:srgbClr val="76B1D1"/>
    <a:srgbClr val="F3C04A"/>
    <a:srgbClr val="A0C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24" autoAdjust="0"/>
    <p:restoredTop sz="93824" autoAdjust="0"/>
  </p:normalViewPr>
  <p:slideViewPr>
    <p:cSldViewPr showGuides="1">
      <p:cViewPr>
        <p:scale>
          <a:sx n="100" d="100"/>
          <a:sy n="100" d="100"/>
        </p:scale>
        <p:origin x="571" y="312"/>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58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387649-87BE-48A6-AB38-3A28AD0FAB86}" type="datetimeFigureOut">
              <a:rPr lang="ko-KR" altLang="en-US" smtClean="0"/>
              <a:t>2023-01-12</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DE6650-FA3D-4205-A4D4-AA0375A1773D}" type="slidenum">
              <a:rPr lang="ko-KR" altLang="en-US" smtClean="0"/>
              <a:t>‹#›</a:t>
            </a:fld>
            <a:endParaRPr lang="ko-KR" altLang="en-US"/>
          </a:p>
        </p:txBody>
      </p:sp>
    </p:spTree>
    <p:extLst>
      <p:ext uri="{BB962C8B-B14F-4D97-AF65-F5344CB8AC3E}">
        <p14:creationId xmlns:p14="http://schemas.microsoft.com/office/powerpoint/2010/main" val="292911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04DDF7-921D-4AC8-B946-4DD615DDC886}" type="datetimeFigureOut">
              <a:rPr lang="ko-KR" altLang="en-US" smtClean="0"/>
              <a:t>2023-01-12</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042B24-5628-4EE2-A5C0-B4E095A44801}" type="slidenum">
              <a:rPr lang="ko-KR" altLang="en-US" smtClean="0"/>
              <a:t>‹#›</a:t>
            </a:fld>
            <a:endParaRPr lang="ko-KR" altLang="en-US"/>
          </a:p>
        </p:txBody>
      </p:sp>
    </p:spTree>
    <p:extLst>
      <p:ext uri="{BB962C8B-B14F-4D97-AF65-F5344CB8AC3E}">
        <p14:creationId xmlns:p14="http://schemas.microsoft.com/office/powerpoint/2010/main" val="2125444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1</a:t>
            </a:fld>
            <a:endParaRPr lang="ko-KR" altLang="en-US"/>
          </a:p>
        </p:txBody>
      </p:sp>
    </p:spTree>
    <p:extLst>
      <p:ext uri="{BB962C8B-B14F-4D97-AF65-F5344CB8AC3E}">
        <p14:creationId xmlns:p14="http://schemas.microsoft.com/office/powerpoint/2010/main" val="297927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2</a:t>
            </a:fld>
            <a:endParaRPr lang="ko-KR" altLang="en-US"/>
          </a:p>
        </p:txBody>
      </p:sp>
    </p:spTree>
    <p:extLst>
      <p:ext uri="{BB962C8B-B14F-4D97-AF65-F5344CB8AC3E}">
        <p14:creationId xmlns:p14="http://schemas.microsoft.com/office/powerpoint/2010/main" val="302182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042B24-5628-4EE2-A5C0-B4E095A44801}" type="slidenum">
              <a:rPr lang="ko-KR" altLang="en-US" smtClean="0"/>
              <a:t>4</a:t>
            </a:fld>
            <a:endParaRPr lang="ko-KR" altLang="en-US"/>
          </a:p>
        </p:txBody>
      </p:sp>
    </p:spTree>
    <p:extLst>
      <p:ext uri="{BB962C8B-B14F-4D97-AF65-F5344CB8AC3E}">
        <p14:creationId xmlns:p14="http://schemas.microsoft.com/office/powerpoint/2010/main" val="1434541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3637" y="646773"/>
            <a:ext cx="3420164" cy="2989145"/>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2920519" y="744654"/>
            <a:ext cx="3146400" cy="1944000"/>
          </a:xfrm>
          <a:prstGeom prst="rect">
            <a:avLst/>
          </a:prstGeom>
          <a:solidFill>
            <a:schemeClr val="bg1">
              <a:lumMod val="95000"/>
            </a:schemeClr>
          </a:solidFill>
        </p:spPr>
        <p:txBody>
          <a:bodyPr anchor="ctr"/>
          <a:lstStyle>
            <a:lvl1pPr marL="0" indent="0" algn="ctr">
              <a:buNone/>
              <a:defRPr sz="2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7" name="Text Placeholder 9">
            <a:extLst>
              <a:ext uri="{FF2B5EF4-FFF2-40B4-BE49-F238E27FC236}">
                <a16:creationId xmlns:a16="http://schemas.microsoft.com/office/drawing/2014/main" id="{120A1E39-4EAE-4670-B341-E87651138888}"/>
              </a:ext>
            </a:extLst>
          </p:cNvPr>
          <p:cNvSpPr>
            <a:spLocks noGrp="1"/>
          </p:cNvSpPr>
          <p:nvPr>
            <p:ph type="body" sz="quarter" idx="11" hasCustomPrompt="1"/>
          </p:nvPr>
        </p:nvSpPr>
        <p:spPr>
          <a:xfrm>
            <a:off x="0" y="4203515"/>
            <a:ext cx="9143999" cy="207553"/>
          </a:xfrm>
          <a:prstGeom prst="rect">
            <a:avLst/>
          </a:prstGeom>
        </p:spPr>
        <p:txBody>
          <a:bodyPr lIns="108000" anchor="ctr"/>
          <a:lstStyle>
            <a:lvl1pPr marL="0" indent="0" algn="ctr">
              <a:buNone/>
              <a:defRPr sz="1200" b="1" baseline="0">
                <a:solidFill>
                  <a:schemeClr val="tx1"/>
                </a:solidFill>
                <a:effectLst/>
                <a:latin typeface="+mn-lt"/>
                <a:cs typeface="Arial" pitchFamily="34" charset="0"/>
              </a:defRPr>
            </a:lvl1pPr>
          </a:lstStyle>
          <a:p>
            <a:pPr lvl="0"/>
            <a:r>
              <a:rPr lang="en-US" altLang="ko-KR" dirty="0"/>
              <a:t>INSTERT THE TITLE OF YOUR PRESENTATION HERE</a:t>
            </a:r>
            <a:endParaRPr lang="ko-KR" altLang="en-US" dirty="0"/>
          </a:p>
        </p:txBody>
      </p:sp>
      <p:sp>
        <p:nvSpPr>
          <p:cNvPr id="8" name="제목 1">
            <a:extLst>
              <a:ext uri="{FF2B5EF4-FFF2-40B4-BE49-F238E27FC236}">
                <a16:creationId xmlns:a16="http://schemas.microsoft.com/office/drawing/2014/main" id="{3DAC9DBF-2FD4-4775-8F53-02C2F29CA84A}"/>
              </a:ext>
            </a:extLst>
          </p:cNvPr>
          <p:cNvSpPr>
            <a:spLocks noGrp="1"/>
          </p:cNvSpPr>
          <p:nvPr>
            <p:ph type="title" hasCustomPrompt="1"/>
          </p:nvPr>
        </p:nvSpPr>
        <p:spPr>
          <a:xfrm>
            <a:off x="0" y="3651870"/>
            <a:ext cx="9143998" cy="540000"/>
          </a:xfrm>
          <a:prstGeom prst="rect">
            <a:avLst/>
          </a:prstGeom>
        </p:spPr>
        <p:txBody>
          <a:bodyPr anchor="ctr">
            <a:noAutofit/>
          </a:bodyPr>
          <a:lstStyle>
            <a:lvl1pPr algn="ctr">
              <a:defRPr sz="3600" b="1" baseline="0">
                <a:solidFill>
                  <a:schemeClr val="tx1">
                    <a:lumMod val="75000"/>
                    <a:lumOff val="25000"/>
                  </a:schemeClr>
                </a:solidFill>
                <a:effectLst/>
                <a:latin typeface="+mj-lt"/>
                <a:cs typeface="Arial" pitchFamily="34" charset="0"/>
              </a:defRPr>
            </a:lvl1pPr>
          </a:lstStyle>
          <a:p>
            <a:r>
              <a:rPr lang="en-US" altLang="ko-KR" dirty="0"/>
              <a:t>FREE PPT TEMPLATES</a:t>
            </a:r>
            <a:endParaRPr lang="ko-KR" altLang="en-US" dirty="0"/>
          </a:p>
        </p:txBody>
      </p:sp>
    </p:spTree>
    <p:extLst>
      <p:ext uri="{BB962C8B-B14F-4D97-AF65-F5344CB8AC3E}">
        <p14:creationId xmlns:p14="http://schemas.microsoft.com/office/powerpoint/2010/main" val="1070206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39552" y="539550"/>
            <a:ext cx="3528392" cy="4068000"/>
          </a:xfrm>
          <a:prstGeom prst="rect">
            <a:avLst/>
          </a:prstGeom>
          <a:solidFill>
            <a:schemeClr val="bg1">
              <a:lumMod val="7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46043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1" y="0"/>
            <a:ext cx="9138113" cy="2571750"/>
          </a:xfrm>
          <a:prstGeom prst="rect">
            <a:avLst/>
          </a:prstGeom>
          <a:solidFill>
            <a:schemeClr val="bg1">
              <a:lumMod val="7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4977152" y="1491630"/>
            <a:ext cx="1390030" cy="19844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6889704" y="1491630"/>
            <a:ext cx="1390030" cy="19844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426582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278777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90399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5143500"/>
          </a:xfrm>
          <a:prstGeom prst="rect">
            <a:avLst/>
          </a:prstGeom>
          <a:solidFill>
            <a:schemeClr val="bg1">
              <a:lumMod val="75000"/>
            </a:schemeClr>
          </a:solidFill>
        </p:spPr>
        <p:txBody>
          <a:bodyPr lIns="1260000" anchor="ctr"/>
          <a:lstStyle>
            <a:lvl1pPr marL="0" indent="0" algn="l">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85398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46042"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8" name="Picture Placeholder 2"/>
          <p:cNvSpPr>
            <a:spLocks noGrp="1"/>
          </p:cNvSpPr>
          <p:nvPr>
            <p:ph type="pic" idx="10" hasCustomPrompt="1"/>
          </p:nvPr>
        </p:nvSpPr>
        <p:spPr>
          <a:xfrm>
            <a:off x="546042"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Rectangle 8"/>
          <p:cNvSpPr/>
          <p:nvPr userDrawn="1"/>
        </p:nvSpPr>
        <p:spPr>
          <a:xfrm>
            <a:off x="546042" y="2217207"/>
            <a:ext cx="1944000" cy="5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0" name="Rectangle 9"/>
          <p:cNvSpPr/>
          <p:nvPr userDrawn="1"/>
        </p:nvSpPr>
        <p:spPr>
          <a:xfrm>
            <a:off x="546042" y="4085904"/>
            <a:ext cx="1944000" cy="530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1" name="Picture Placeholder 2"/>
          <p:cNvSpPr>
            <a:spLocks noGrp="1"/>
          </p:cNvSpPr>
          <p:nvPr>
            <p:ph type="pic" idx="11" hasCustomPrompt="1"/>
          </p:nvPr>
        </p:nvSpPr>
        <p:spPr>
          <a:xfrm>
            <a:off x="2583307"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Picture Placeholder 2"/>
          <p:cNvSpPr>
            <a:spLocks noGrp="1"/>
          </p:cNvSpPr>
          <p:nvPr>
            <p:ph type="pic" idx="12" hasCustomPrompt="1"/>
          </p:nvPr>
        </p:nvSpPr>
        <p:spPr>
          <a:xfrm>
            <a:off x="2582971"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3" name="Rectangle 12"/>
          <p:cNvSpPr/>
          <p:nvPr userDrawn="1"/>
        </p:nvSpPr>
        <p:spPr>
          <a:xfrm>
            <a:off x="2582971" y="2217207"/>
            <a:ext cx="1944000" cy="530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4" name="Rectangle 13"/>
          <p:cNvSpPr/>
          <p:nvPr userDrawn="1"/>
        </p:nvSpPr>
        <p:spPr>
          <a:xfrm>
            <a:off x="2582635" y="4085904"/>
            <a:ext cx="1944000" cy="530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5" name="Picture Placeholder 2"/>
          <p:cNvSpPr>
            <a:spLocks noGrp="1"/>
          </p:cNvSpPr>
          <p:nvPr>
            <p:ph type="pic" idx="13" hasCustomPrompt="1"/>
          </p:nvPr>
        </p:nvSpPr>
        <p:spPr>
          <a:xfrm>
            <a:off x="4619900"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6" name="Picture Placeholder 2"/>
          <p:cNvSpPr>
            <a:spLocks noGrp="1"/>
          </p:cNvSpPr>
          <p:nvPr>
            <p:ph type="pic" idx="14" hasCustomPrompt="1"/>
          </p:nvPr>
        </p:nvSpPr>
        <p:spPr>
          <a:xfrm>
            <a:off x="4619564"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Rectangle 16"/>
          <p:cNvSpPr/>
          <p:nvPr userDrawn="1"/>
        </p:nvSpPr>
        <p:spPr>
          <a:xfrm>
            <a:off x="4619564" y="2217207"/>
            <a:ext cx="1944000" cy="530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8" name="Rectangle 17"/>
          <p:cNvSpPr/>
          <p:nvPr userDrawn="1"/>
        </p:nvSpPr>
        <p:spPr>
          <a:xfrm>
            <a:off x="4619228" y="4085904"/>
            <a:ext cx="1944000" cy="530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19" name="Picture Placeholder 2"/>
          <p:cNvSpPr>
            <a:spLocks noGrp="1"/>
          </p:cNvSpPr>
          <p:nvPr>
            <p:ph type="pic" idx="15" hasCustomPrompt="1"/>
          </p:nvPr>
        </p:nvSpPr>
        <p:spPr>
          <a:xfrm>
            <a:off x="6656494" y="1171934"/>
            <a:ext cx="1944000" cy="10436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Picture Placeholder 2"/>
          <p:cNvSpPr>
            <a:spLocks noGrp="1"/>
          </p:cNvSpPr>
          <p:nvPr>
            <p:ph type="pic" idx="16" hasCustomPrompt="1"/>
          </p:nvPr>
        </p:nvSpPr>
        <p:spPr>
          <a:xfrm>
            <a:off x="6656494" y="2862166"/>
            <a:ext cx="1944000" cy="12241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1" name="Rectangle 20"/>
          <p:cNvSpPr/>
          <p:nvPr userDrawn="1"/>
        </p:nvSpPr>
        <p:spPr>
          <a:xfrm>
            <a:off x="6656494" y="2217207"/>
            <a:ext cx="1944000" cy="530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
        <p:nvSpPr>
          <p:cNvPr id="22" name="Rectangle 21"/>
          <p:cNvSpPr/>
          <p:nvPr userDrawn="1"/>
        </p:nvSpPr>
        <p:spPr>
          <a:xfrm>
            <a:off x="6656494" y="4085904"/>
            <a:ext cx="1944000" cy="5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latin typeface="+mn-lt"/>
            </a:endParaRPr>
          </a:p>
        </p:txBody>
      </p:sp>
    </p:spTree>
    <p:extLst>
      <p:ext uri="{BB962C8B-B14F-4D97-AF65-F5344CB8AC3E}">
        <p14:creationId xmlns:p14="http://schemas.microsoft.com/office/powerpoint/2010/main" val="2227712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p:cNvSpPr/>
          <p:nvPr userDrawn="1"/>
        </p:nvSpPr>
        <p:spPr>
          <a:xfrm>
            <a:off x="0" y="1239542"/>
            <a:ext cx="9144000" cy="334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098" name="Picture 2" descr="D:\KBM-정애\014-Fullppt\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6568" y="1419622"/>
            <a:ext cx="5760640" cy="29299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2" name="Picture Placeholder 2"/>
          <p:cNvSpPr>
            <a:spLocks noGrp="1"/>
          </p:cNvSpPr>
          <p:nvPr>
            <p:ph type="pic" idx="1" hasCustomPrompt="1"/>
          </p:nvPr>
        </p:nvSpPr>
        <p:spPr>
          <a:xfrm>
            <a:off x="1070504" y="1806558"/>
            <a:ext cx="2701398" cy="198941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349382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075"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852"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3128"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7404" y="1203598"/>
            <a:ext cx="2497429" cy="302433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3" name="Picture Placeholder 2"/>
          <p:cNvSpPr>
            <a:spLocks noGrp="1"/>
          </p:cNvSpPr>
          <p:nvPr>
            <p:ph type="pic" idx="1" hasCustomPrompt="1"/>
          </p:nvPr>
        </p:nvSpPr>
        <p:spPr>
          <a:xfrm>
            <a:off x="1351812"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3" name="Picture Placeholder 2"/>
          <p:cNvSpPr>
            <a:spLocks noGrp="1"/>
          </p:cNvSpPr>
          <p:nvPr>
            <p:ph type="pic" idx="10" hasCustomPrompt="1"/>
          </p:nvPr>
        </p:nvSpPr>
        <p:spPr>
          <a:xfrm>
            <a:off x="3841834"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4" name="Picture Placeholder 2"/>
          <p:cNvSpPr>
            <a:spLocks noGrp="1"/>
          </p:cNvSpPr>
          <p:nvPr>
            <p:ph type="pic" idx="11" hasCustomPrompt="1"/>
          </p:nvPr>
        </p:nvSpPr>
        <p:spPr>
          <a:xfrm>
            <a:off x="6331856" y="1311088"/>
            <a:ext cx="1448000" cy="22120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849330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lt"/>
            </a:endParaRPr>
          </a:p>
        </p:txBody>
      </p:sp>
    </p:spTree>
    <p:extLst>
      <p:ext uri="{BB962C8B-B14F-4D97-AF65-F5344CB8AC3E}">
        <p14:creationId xmlns:p14="http://schemas.microsoft.com/office/powerpoint/2010/main" val="17412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8"/>
          <p:cNvSpPr>
            <a:spLocks noGrp="1"/>
          </p:cNvSpPr>
          <p:nvPr>
            <p:ph type="title" hasCustomPrompt="1"/>
          </p:nvPr>
        </p:nvSpPr>
        <p:spPr>
          <a:xfrm>
            <a:off x="3671392" y="2181756"/>
            <a:ext cx="5472608" cy="542078"/>
          </a:xfrm>
          <a:prstGeom prst="rect">
            <a:avLst/>
          </a:prstGeom>
        </p:spPr>
        <p:txBody>
          <a:bodyPr anchor="ctr"/>
          <a:lstStyle>
            <a:lvl1pPr algn="l">
              <a:defRPr sz="3600">
                <a:latin typeface="+mj-lt"/>
                <a:cs typeface="Arial" pitchFamily="34" charset="0"/>
              </a:defRPr>
            </a:lvl1pPr>
          </a:lstStyle>
          <a:p>
            <a:r>
              <a:rPr lang="en-US" altLang="ko-KR" dirty="0"/>
              <a:t>Section Break</a:t>
            </a:r>
            <a:endParaRPr lang="ko-KR" altLang="en-US" dirty="0"/>
          </a:p>
        </p:txBody>
      </p:sp>
      <p:sp>
        <p:nvSpPr>
          <p:cNvPr id="5" name="Text Placeholder 9">
            <a:extLst>
              <a:ext uri="{FF2B5EF4-FFF2-40B4-BE49-F238E27FC236}">
                <a16:creationId xmlns:a16="http://schemas.microsoft.com/office/drawing/2014/main" id="{39315AC1-362C-42C8-AC5D-93231CD5493C}"/>
              </a:ext>
            </a:extLst>
          </p:cNvPr>
          <p:cNvSpPr>
            <a:spLocks noGrp="1"/>
          </p:cNvSpPr>
          <p:nvPr>
            <p:ph type="body" sz="quarter" idx="11" hasCustomPrompt="1"/>
          </p:nvPr>
        </p:nvSpPr>
        <p:spPr>
          <a:xfrm>
            <a:off x="3671392" y="2734184"/>
            <a:ext cx="5472608" cy="197606"/>
          </a:xfrm>
          <a:prstGeom prst="rect">
            <a:avLst/>
          </a:prstGeom>
        </p:spPr>
        <p:txBody>
          <a:bodyPr lIns="108000" anchor="ctr"/>
          <a:lstStyle>
            <a:lvl1pPr marL="0" indent="0" algn="l">
              <a:buNone/>
              <a:defRPr sz="1200" baseline="0">
                <a:solidFill>
                  <a:schemeClr val="tx1">
                    <a:lumMod val="75000"/>
                    <a:lumOff val="25000"/>
                  </a:schemeClr>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6715058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5122" name="Picture 2" descr="D:\KBM-정애\014-Fullppt\PNG이미지\탭.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12052" y="483518"/>
            <a:ext cx="2049645" cy="2524422"/>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2"/>
          <p:cNvSpPr>
            <a:spLocks noGrp="1"/>
          </p:cNvSpPr>
          <p:nvPr>
            <p:ph type="pic" idx="1" hasCustomPrompt="1"/>
          </p:nvPr>
        </p:nvSpPr>
        <p:spPr>
          <a:xfrm>
            <a:off x="3836710" y="731206"/>
            <a:ext cx="1440672" cy="1803564"/>
          </a:xfrm>
          <a:prstGeom prst="rect">
            <a:avLst/>
          </a:prstGeom>
          <a:solidFill>
            <a:schemeClr val="bg1">
              <a:lumMod val="95000"/>
            </a:schemeClr>
          </a:solidFill>
          <a:ln w="38100">
            <a:noFill/>
          </a:ln>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32899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3637" y="646773"/>
            <a:ext cx="3420164" cy="298914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2920519" y="744654"/>
            <a:ext cx="3146400" cy="194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85397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783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7664" y="25735"/>
            <a:ext cx="7596336"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7577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83568"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2710172"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4736776"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2" hasCustomPrompt="1"/>
          </p:nvPr>
        </p:nvSpPr>
        <p:spPr>
          <a:xfrm>
            <a:off x="6763380"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183958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57200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Rectangle 2"/>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0" hasCustomPrompt="1"/>
          </p:nvPr>
        </p:nvSpPr>
        <p:spPr>
          <a:xfrm>
            <a:off x="3225800" y="1183642"/>
            <a:ext cx="3146400" cy="194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50485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1200786"/>
            <a:ext cx="4572000"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4" name="Picture Placeholder 2"/>
          <p:cNvSpPr>
            <a:spLocks noGrp="1"/>
          </p:cNvSpPr>
          <p:nvPr>
            <p:ph type="pic" idx="10" hasCustomPrompt="1"/>
          </p:nvPr>
        </p:nvSpPr>
        <p:spPr>
          <a:xfrm>
            <a:off x="4572000" y="2892706"/>
            <a:ext cx="4572000"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Rectangle 8"/>
          <p:cNvSpPr/>
          <p:nvPr userDrawn="1"/>
        </p:nvSpPr>
        <p:spPr>
          <a:xfrm>
            <a:off x="4568305" y="1200090"/>
            <a:ext cx="1416959" cy="16926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userDrawn="1"/>
        </p:nvSpPr>
        <p:spPr>
          <a:xfrm>
            <a:off x="3156888" y="2892706"/>
            <a:ext cx="1416959" cy="1692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8637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7"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8"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395997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78714"/>
      </p:ext>
    </p:extLst>
  </p:cSld>
  <p:clrMap bg1="lt1" tx1="dk1" bg2="lt2" tx2="dk2" accent1="accent1" accent2="accent2" accent3="accent3" accent4="accent4" accent5="accent5" accent6="accent6" hlink="hlink" folHlink="folHlink"/>
  <p:sldLayoutIdLst>
    <p:sldLayoutId id="2147483662" r:id="rId1"/>
    <p:sldLayoutId id="2147483673" r:id="rId2"/>
    <p:sldLayoutId id="214748366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47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8" r:id="rId3"/>
    <p:sldLayoutId id="2147483665" r:id="rId4"/>
    <p:sldLayoutId id="2147483667" r:id="rId5"/>
    <p:sldLayoutId id="2147483669" r:id="rId6"/>
    <p:sldLayoutId id="2147483670" r:id="rId7"/>
    <p:sldLayoutId id="2147483671" r:id="rId8"/>
    <p:sldLayoutId id="2147483672" r:id="rId9"/>
    <p:sldLayoutId id="2147483675" r:id="rId10"/>
    <p:sldLayoutId id="2147483674" r:id="rId11"/>
    <p:sldLayoutId id="2147483666" r:id="rId12"/>
    <p:sldLayoutId id="2147483657" r:id="rId13"/>
    <p:sldLayoutId id="2147483676"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947127"/>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wmf"/></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1.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851939D0-0950-49D5-964E-AF7DFAADC12E}"/>
              </a:ext>
            </a:extLst>
          </p:cNvPr>
          <p:cNvSpPr>
            <a:spLocks noGrp="1"/>
          </p:cNvSpPr>
          <p:nvPr>
            <p:ph type="pic" idx="1"/>
          </p:nvPr>
        </p:nvSpPr>
        <p:spPr/>
      </p:sp>
      <p:sp>
        <p:nvSpPr>
          <p:cNvPr id="9" name="Text Placeholder 8"/>
          <p:cNvSpPr>
            <a:spLocks noGrp="1"/>
          </p:cNvSpPr>
          <p:nvPr>
            <p:ph type="body" sz="quarter" idx="11"/>
          </p:nvPr>
        </p:nvSpPr>
        <p:spPr>
          <a:prstGeom prst="rect">
            <a:avLst/>
          </a:prstGeom>
        </p:spPr>
        <p:txBody>
          <a:bodyPr/>
          <a:lstStyle/>
          <a:p>
            <a:pPr algn="ctr" fontAlgn="auto">
              <a:spcBef>
                <a:spcPts val="0"/>
              </a:spcBef>
              <a:spcAft>
                <a:spcPts val="0"/>
              </a:spcAft>
              <a:defRPr/>
            </a:pPr>
            <a:r>
              <a:rPr lang="en-US" altLang="ko-KR" b="1" dirty="0" smtClean="0">
                <a:solidFill>
                  <a:schemeClr val="tx1">
                    <a:lumMod val="75000"/>
                    <a:lumOff val="25000"/>
                  </a:schemeClr>
                </a:solidFill>
                <a:cs typeface="Arial" pitchFamily="34" charset="0"/>
              </a:rPr>
              <a:t>Memory Management</a:t>
            </a:r>
            <a:endParaRPr lang="en-US" altLang="ko-KR" b="1" dirty="0">
              <a:solidFill>
                <a:schemeClr val="tx1">
                  <a:lumMod val="75000"/>
                  <a:lumOff val="25000"/>
                </a:schemeClr>
              </a:solidFill>
              <a:cs typeface="Arial" pitchFamily="34" charset="0"/>
            </a:endParaRPr>
          </a:p>
        </p:txBody>
      </p:sp>
      <p:sp>
        <p:nvSpPr>
          <p:cNvPr id="3" name="Title 2"/>
          <p:cNvSpPr>
            <a:spLocks noGrp="1"/>
          </p:cNvSpPr>
          <p:nvPr>
            <p:ph type="title"/>
          </p:nvPr>
        </p:nvSpPr>
        <p:spPr>
          <a:prstGeom prst="rect">
            <a:avLst/>
          </a:prstGeom>
        </p:spPr>
        <p:txBody>
          <a:bodyPr/>
          <a:lstStyle/>
          <a:p>
            <a:r>
              <a:rPr lang="en-US" altLang="ko-KR" dirty="0" smtClean="0">
                <a:ea typeface="맑은 고딕" pitchFamily="50" charset="-127"/>
              </a:rPr>
              <a:t>Operating systems</a:t>
            </a:r>
            <a:endParaRPr lang="ko-KR"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209505875"/>
              </p:ext>
            </p:extLst>
          </p:nvPr>
        </p:nvGraphicFramePr>
        <p:xfrm>
          <a:off x="2920519" y="744654"/>
          <a:ext cx="3146399" cy="1944000"/>
        </p:xfrm>
        <a:graphic>
          <a:graphicData uri="http://schemas.openxmlformats.org/presentationml/2006/ole">
            <mc:AlternateContent xmlns:mc="http://schemas.openxmlformats.org/markup-compatibility/2006">
              <mc:Choice xmlns:v="urn:schemas-microsoft-com:vml" Requires="v">
                <p:oleObj spid="_x0000_s1401" name="Bitmap Image" r:id="rId4" imgW="2286000" imgH="1280160" progId="PBrush">
                  <p:embed/>
                </p:oleObj>
              </mc:Choice>
              <mc:Fallback>
                <p:oleObj name="Bitmap Image" r:id="rId4" imgW="2286000" imgH="1280160" progId="PBrush">
                  <p:embed/>
                  <p:pic>
                    <p:nvPicPr>
                      <p:cNvPr id="0" name=""/>
                      <p:cNvPicPr/>
                      <p:nvPr/>
                    </p:nvPicPr>
                    <p:blipFill>
                      <a:blip r:embed="rId5"/>
                      <a:stretch>
                        <a:fillRect/>
                      </a:stretch>
                    </p:blipFill>
                    <p:spPr>
                      <a:xfrm>
                        <a:off x="2920519" y="744654"/>
                        <a:ext cx="3146399" cy="1944000"/>
                      </a:xfrm>
                      <a:prstGeom prst="rect">
                        <a:avLst/>
                      </a:prstGeom>
                    </p:spPr>
                  </p:pic>
                </p:oleObj>
              </mc:Fallback>
            </mc:AlternateContent>
          </a:graphicData>
        </a:graphic>
      </p:graphicFrame>
    </p:spTree>
    <p:extLst>
      <p:ext uri="{BB962C8B-B14F-4D97-AF65-F5344CB8AC3E}">
        <p14:creationId xmlns:p14="http://schemas.microsoft.com/office/powerpoint/2010/main" val="2742331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a:t>
            </a:r>
            <a:r>
              <a:rPr lang="en-US" dirty="0" smtClean="0"/>
              <a:t>Binding</a:t>
            </a:r>
            <a:endParaRPr lang="en-US" dirty="0"/>
          </a:p>
        </p:txBody>
      </p:sp>
      <p:sp>
        <p:nvSpPr>
          <p:cNvPr id="3" name="TextBox 2">
            <a:extLst>
              <a:ext uri="{FF2B5EF4-FFF2-40B4-BE49-F238E27FC236}">
                <a16:creationId xmlns:a16="http://schemas.microsoft.com/office/drawing/2014/main" id="{5FC68079-E0FE-6A22-E542-6BDF65AAFCD9}"/>
              </a:ext>
            </a:extLst>
          </p:cNvPr>
          <p:cNvSpPr txBox="1"/>
          <p:nvPr/>
        </p:nvSpPr>
        <p:spPr>
          <a:xfrm>
            <a:off x="849086" y="1548558"/>
            <a:ext cx="8043394" cy="2492990"/>
          </a:xfrm>
          <a:prstGeom prst="rect">
            <a:avLst/>
          </a:prstGeom>
          <a:noFill/>
        </p:spPr>
        <p:txBody>
          <a:bodyPr wrap="square">
            <a:spAutoFit/>
          </a:bodyPr>
          <a:lstStyle/>
          <a:p>
            <a:pPr eaLnBrk="1" hangingPunct="1"/>
            <a:r>
              <a:rPr lang="en-US" sz="1200" b="1" dirty="0"/>
              <a:t>Address binding </a:t>
            </a:r>
            <a:r>
              <a:rPr lang="en-US" sz="1200" dirty="0"/>
              <a:t>is the mapping of the processor view of memory to the physical memory locations</a:t>
            </a:r>
          </a:p>
          <a:p>
            <a:pPr eaLnBrk="1" hangingPunct="1"/>
            <a:r>
              <a:rPr lang="en-US" sz="1200" dirty="0"/>
              <a:t>Typically occurs at one of three stages</a:t>
            </a:r>
          </a:p>
          <a:p>
            <a:pPr eaLnBrk="1" hangingPunct="1"/>
            <a:endParaRPr lang="en-US" sz="1200" dirty="0"/>
          </a:p>
          <a:p>
            <a:pPr eaLnBrk="1" hangingPunct="1"/>
            <a:endParaRPr lang="en-US" sz="1200" dirty="0"/>
          </a:p>
          <a:p>
            <a:pPr marL="285750" indent="-285750" eaLnBrk="1" hangingPunct="1">
              <a:buFont typeface="Arial" panose="020B0604020202020204" pitchFamily="34" charset="0"/>
              <a:buChar char="•"/>
            </a:pPr>
            <a:r>
              <a:rPr lang="en-US" sz="1200" b="1" dirty="0"/>
              <a:t>Compile time</a:t>
            </a:r>
          </a:p>
          <a:p>
            <a:pPr marL="742950" lvl="1" indent="-285750" eaLnBrk="1" hangingPunct="1">
              <a:buFont typeface="Arial" panose="020B0604020202020204" pitchFamily="34" charset="0"/>
              <a:buChar char="•"/>
            </a:pPr>
            <a:r>
              <a:rPr lang="en-US" sz="1200" dirty="0"/>
              <a:t>If memory location is known priori, absolute code can be generated</a:t>
            </a:r>
          </a:p>
          <a:p>
            <a:pPr marL="742950" lvl="1" indent="-285750" eaLnBrk="1" hangingPunct="1">
              <a:buFont typeface="Arial" panose="020B0604020202020204" pitchFamily="34" charset="0"/>
              <a:buChar char="•"/>
            </a:pPr>
            <a:r>
              <a:rPr lang="en-US" sz="1200" dirty="0"/>
              <a:t>Must recompile code if starting location changes</a:t>
            </a:r>
          </a:p>
          <a:p>
            <a:pPr marL="285750" indent="-285750" eaLnBrk="1" hangingPunct="1">
              <a:buFont typeface="Arial" panose="020B0604020202020204" pitchFamily="34" charset="0"/>
              <a:buChar char="•"/>
            </a:pPr>
            <a:r>
              <a:rPr lang="en-US" sz="1200" b="1" dirty="0"/>
              <a:t>Load time</a:t>
            </a:r>
          </a:p>
          <a:p>
            <a:pPr marL="742950" lvl="1" indent="-285750" eaLnBrk="1" hangingPunct="1">
              <a:buFont typeface="Arial" panose="020B0604020202020204" pitchFamily="34" charset="0"/>
              <a:buChar char="•"/>
            </a:pPr>
            <a:r>
              <a:rPr lang="en-US" sz="1200" dirty="0"/>
              <a:t>Must generate re-locatable code if memory location is not known at compile time</a:t>
            </a:r>
          </a:p>
          <a:p>
            <a:pPr marL="285750" indent="-285750" eaLnBrk="1" hangingPunct="1">
              <a:buFont typeface="Arial" panose="020B0604020202020204" pitchFamily="34" charset="0"/>
              <a:buChar char="•"/>
            </a:pPr>
            <a:r>
              <a:rPr lang="en-US" sz="1200" b="1" dirty="0"/>
              <a:t>Execution time</a:t>
            </a:r>
          </a:p>
          <a:p>
            <a:pPr marL="742950" lvl="1" indent="-285750" eaLnBrk="1" hangingPunct="1">
              <a:buFont typeface="Arial" panose="020B0604020202020204" pitchFamily="34" charset="0"/>
              <a:buChar char="•"/>
            </a:pPr>
            <a:r>
              <a:rPr lang="en-US" sz="1200" dirty="0"/>
              <a:t>Binding delayed until run time if process can be moved during its execution from one memory segment to another</a:t>
            </a:r>
          </a:p>
          <a:p>
            <a:pPr marL="1200150" lvl="2" indent="-285750" eaLnBrk="1" hangingPunct="1">
              <a:buFont typeface="Arial" panose="020B0604020202020204" pitchFamily="34" charset="0"/>
              <a:buChar char="•"/>
            </a:pPr>
            <a:r>
              <a:rPr lang="en-US" sz="1200" dirty="0"/>
              <a:t>Need hardware support for address mapping</a:t>
            </a:r>
          </a:p>
        </p:txBody>
      </p:sp>
    </p:spTree>
    <p:extLst>
      <p:ext uri="{BB962C8B-B14F-4D97-AF65-F5344CB8AC3E}">
        <p14:creationId xmlns:p14="http://schemas.microsoft.com/office/powerpoint/2010/main" val="2478273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Logical vs. Physical Address </a:t>
            </a:r>
            <a:r>
              <a:rPr lang="en-US" sz="3200" dirty="0" smtClean="0"/>
              <a:t>Space</a:t>
            </a:r>
            <a:endParaRPr lang="en-US" sz="3200" dirty="0"/>
          </a:p>
        </p:txBody>
      </p:sp>
      <p:sp>
        <p:nvSpPr>
          <p:cNvPr id="3" name="TextBox 2">
            <a:extLst>
              <a:ext uri="{FF2B5EF4-FFF2-40B4-BE49-F238E27FC236}">
                <a16:creationId xmlns:a16="http://schemas.microsoft.com/office/drawing/2014/main" id="{30BFD45B-4176-2FE0-A190-93202E64737C}"/>
              </a:ext>
            </a:extLst>
          </p:cNvPr>
          <p:cNvSpPr txBox="1"/>
          <p:nvPr/>
        </p:nvSpPr>
        <p:spPr>
          <a:xfrm>
            <a:off x="521297" y="1465101"/>
            <a:ext cx="4824535" cy="2751522"/>
          </a:xfrm>
          <a:prstGeom prst="rect">
            <a:avLst/>
          </a:prstGeom>
          <a:noFill/>
        </p:spPr>
        <p:txBody>
          <a:bodyPr wrap="square">
            <a:spAutoFit/>
          </a:bodyPr>
          <a:lstStyle/>
          <a:p>
            <a:pPr algn="just" eaLnBrk="1" hangingPunct="1">
              <a:lnSpc>
                <a:spcPct val="120000"/>
              </a:lnSpc>
            </a:pPr>
            <a:r>
              <a:rPr lang="en-US" sz="1200" b="1" dirty="0"/>
              <a:t>Logical VS Physical</a:t>
            </a:r>
          </a:p>
          <a:p>
            <a:pPr algn="just" eaLnBrk="1" hangingPunct="1">
              <a:lnSpc>
                <a:spcPct val="120000"/>
              </a:lnSpc>
            </a:pPr>
            <a:endParaRPr lang="en-US" sz="1200" b="1" dirty="0"/>
          </a:p>
          <a:p>
            <a:pPr marL="285750" indent="-285750" algn="just" eaLnBrk="1" hangingPunct="1">
              <a:lnSpc>
                <a:spcPct val="120000"/>
              </a:lnSpc>
              <a:buFont typeface="Arial" panose="020B0604020202020204" pitchFamily="34" charset="0"/>
              <a:buChar char="•"/>
            </a:pPr>
            <a:r>
              <a:rPr lang="en-US" sz="1200" dirty="0"/>
              <a:t>Logical address</a:t>
            </a:r>
          </a:p>
          <a:p>
            <a:pPr marL="742950" lvl="1" indent="-285750" algn="just" eaLnBrk="1" hangingPunct="1">
              <a:lnSpc>
                <a:spcPct val="120000"/>
              </a:lnSpc>
              <a:buFont typeface="Arial" panose="020B0604020202020204" pitchFamily="34" charset="0"/>
              <a:buChar char="•"/>
            </a:pPr>
            <a:r>
              <a:rPr lang="en-US" sz="1200" dirty="0"/>
              <a:t>Generated by CPU </a:t>
            </a:r>
          </a:p>
          <a:p>
            <a:pPr marL="742950" lvl="1" indent="-285750" algn="just" eaLnBrk="1" hangingPunct="1">
              <a:lnSpc>
                <a:spcPct val="120000"/>
              </a:lnSpc>
              <a:buFont typeface="Arial" panose="020B0604020202020204" pitchFamily="34" charset="0"/>
              <a:buChar char="•"/>
            </a:pPr>
            <a:r>
              <a:rPr lang="en-US" sz="1200" dirty="0"/>
              <a:t>Also referred to as virtual address</a:t>
            </a:r>
          </a:p>
          <a:p>
            <a:pPr marL="285750" indent="-285750" algn="just" eaLnBrk="1" hangingPunct="1">
              <a:lnSpc>
                <a:spcPct val="120000"/>
              </a:lnSpc>
              <a:buFont typeface="Arial" panose="020B0604020202020204" pitchFamily="34" charset="0"/>
              <a:buChar char="•"/>
            </a:pPr>
            <a:r>
              <a:rPr lang="en-US" sz="1200" dirty="0"/>
              <a:t>Physical address</a:t>
            </a:r>
          </a:p>
          <a:p>
            <a:pPr marL="742950" lvl="1" indent="-285750" algn="just" eaLnBrk="1" hangingPunct="1">
              <a:lnSpc>
                <a:spcPct val="120000"/>
              </a:lnSpc>
              <a:buFont typeface="Arial" panose="020B0604020202020204" pitchFamily="34" charset="0"/>
              <a:buChar char="•"/>
            </a:pPr>
            <a:r>
              <a:rPr lang="en-US" sz="1200" dirty="0"/>
              <a:t>Address seen by the memory unit</a:t>
            </a:r>
          </a:p>
          <a:p>
            <a:pPr marL="285750" indent="-285750" algn="just" eaLnBrk="1" hangingPunct="1">
              <a:lnSpc>
                <a:spcPct val="120000"/>
              </a:lnSpc>
              <a:buFont typeface="Arial" panose="020B0604020202020204" pitchFamily="34" charset="0"/>
              <a:buChar char="•"/>
            </a:pPr>
            <a:r>
              <a:rPr lang="en-US" sz="1200" dirty="0"/>
              <a:t>Compile and load time binding</a:t>
            </a:r>
          </a:p>
          <a:p>
            <a:pPr marL="742950" lvl="1" indent="-285750" algn="just" eaLnBrk="1" hangingPunct="1">
              <a:lnSpc>
                <a:spcPct val="120000"/>
              </a:lnSpc>
              <a:buFont typeface="Arial" panose="020B0604020202020204" pitchFamily="34" charset="0"/>
              <a:buChar char="•"/>
            </a:pPr>
            <a:r>
              <a:rPr lang="en-US" sz="1200" dirty="0"/>
              <a:t>Logical = physical memory</a:t>
            </a:r>
          </a:p>
          <a:p>
            <a:pPr marL="285750" indent="-285750" algn="just" eaLnBrk="1" hangingPunct="1">
              <a:lnSpc>
                <a:spcPct val="120000"/>
              </a:lnSpc>
              <a:buFont typeface="Arial" panose="020B0604020202020204" pitchFamily="34" charset="0"/>
              <a:buChar char="•"/>
            </a:pPr>
            <a:r>
              <a:rPr lang="en-US" sz="1200" dirty="0"/>
              <a:t>Execution time binding</a:t>
            </a:r>
          </a:p>
          <a:p>
            <a:pPr marL="742950" lvl="1" indent="-285750" algn="just" eaLnBrk="1" hangingPunct="1">
              <a:lnSpc>
                <a:spcPct val="120000"/>
              </a:lnSpc>
              <a:buFont typeface="Arial" panose="020B0604020202020204" pitchFamily="34" charset="0"/>
              <a:buChar char="•"/>
            </a:pPr>
            <a:r>
              <a:rPr lang="en-US" sz="1200" dirty="0"/>
              <a:t>Logical is virtual memory, i.e. does not necessarily coincide with physical memory</a:t>
            </a:r>
          </a:p>
        </p:txBody>
      </p:sp>
      <p:sp>
        <p:nvSpPr>
          <p:cNvPr id="4" name="Rectangle 3">
            <a:extLst>
              <a:ext uri="{FF2B5EF4-FFF2-40B4-BE49-F238E27FC236}">
                <a16:creationId xmlns:a16="http://schemas.microsoft.com/office/drawing/2014/main" id="{B91CEAC5-F45A-7CA0-84F5-4CE3F17CED76}"/>
              </a:ext>
            </a:extLst>
          </p:cNvPr>
          <p:cNvSpPr txBox="1">
            <a:spLocks noChangeArrowheads="1"/>
          </p:cNvSpPr>
          <p:nvPr/>
        </p:nvSpPr>
        <p:spPr>
          <a:xfrm>
            <a:off x="3779912" y="1491221"/>
            <a:ext cx="5184576" cy="26992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dirty="0"/>
              <a:t>Virtual Addresses</a:t>
            </a:r>
            <a:endParaRPr lang="en-US" sz="1200" dirty="0"/>
          </a:p>
          <a:p>
            <a:pPr algn="just"/>
            <a:r>
              <a:rPr lang="en-US" sz="1200" dirty="0"/>
              <a:t>There exist a set of memory addresses that programs can produce</a:t>
            </a:r>
          </a:p>
          <a:p>
            <a:pPr algn="just"/>
            <a:r>
              <a:rPr lang="en-US" sz="1200" dirty="0"/>
              <a:t>These program generated addresses are called virtual or logical addresses and form virtual address space</a:t>
            </a:r>
          </a:p>
          <a:p>
            <a:pPr algn="just">
              <a:lnSpc>
                <a:spcPct val="140000"/>
              </a:lnSpc>
            </a:pPr>
            <a:r>
              <a:rPr lang="en-US" sz="1200" dirty="0"/>
              <a:t>Physical addresses are the addresses seen by the memory unit</a:t>
            </a:r>
          </a:p>
          <a:p>
            <a:pPr algn="just"/>
            <a:r>
              <a:rPr lang="en-US" sz="1200" dirty="0"/>
              <a:t>Logical and physical addresses are same at compile time</a:t>
            </a:r>
          </a:p>
          <a:p>
            <a:pPr algn="just"/>
            <a:r>
              <a:rPr lang="en-US" sz="1200" dirty="0"/>
              <a:t>Logical and physical addresses differ in execution time</a:t>
            </a:r>
          </a:p>
        </p:txBody>
      </p:sp>
    </p:spTree>
    <p:extLst>
      <p:ext uri="{BB962C8B-B14F-4D97-AF65-F5344CB8AC3E}">
        <p14:creationId xmlns:p14="http://schemas.microsoft.com/office/powerpoint/2010/main" val="420606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AA302-092A-3D05-AB6A-7AFE758BFE84}"/>
              </a:ext>
            </a:extLst>
          </p:cNvPr>
          <p:cNvPicPr>
            <a:picLocks noChangeAspect="1" noChangeArrowheads="1"/>
          </p:cNvPicPr>
          <p:nvPr/>
        </p:nvPicPr>
        <p:blipFill>
          <a:blip r:embed="rId2"/>
          <a:srcRect/>
          <a:stretch>
            <a:fillRect/>
          </a:stretch>
        </p:blipFill>
        <p:spPr bwMode="auto">
          <a:xfrm>
            <a:off x="5709492" y="2931790"/>
            <a:ext cx="3434508" cy="2211710"/>
          </a:xfrm>
          <a:prstGeom prst="rect">
            <a:avLst/>
          </a:prstGeom>
          <a:noFill/>
          <a:ln w="9525">
            <a:noFill/>
            <a:miter lim="800000"/>
            <a:headEnd/>
            <a:tailEnd/>
          </a:ln>
        </p:spPr>
      </p:pic>
      <p:sp>
        <p:nvSpPr>
          <p:cNvPr id="2" name="Title 1"/>
          <p:cNvSpPr>
            <a:spLocks noGrp="1"/>
          </p:cNvSpPr>
          <p:nvPr>
            <p:ph type="title"/>
          </p:nvPr>
        </p:nvSpPr>
        <p:spPr/>
        <p:txBody>
          <a:bodyPr/>
          <a:lstStyle/>
          <a:p>
            <a:r>
              <a:rPr lang="en-US" sz="3200" dirty="0"/>
              <a:t>Memory Management </a:t>
            </a:r>
            <a:r>
              <a:rPr lang="en-US" sz="3200" dirty="0" smtClean="0"/>
              <a:t>Unit</a:t>
            </a:r>
            <a:endParaRPr lang="en-US" sz="3200" dirty="0"/>
          </a:p>
        </p:txBody>
      </p:sp>
      <p:sp>
        <p:nvSpPr>
          <p:cNvPr id="3" name="Rectangle 3">
            <a:extLst>
              <a:ext uri="{FF2B5EF4-FFF2-40B4-BE49-F238E27FC236}">
                <a16:creationId xmlns:a16="http://schemas.microsoft.com/office/drawing/2014/main" id="{84B8E035-2A42-0EA4-21A7-6E95E957661E}"/>
              </a:ext>
            </a:extLst>
          </p:cNvPr>
          <p:cNvSpPr txBox="1">
            <a:spLocks noChangeArrowheads="1"/>
          </p:cNvSpPr>
          <p:nvPr/>
        </p:nvSpPr>
        <p:spPr>
          <a:xfrm>
            <a:off x="611560" y="808259"/>
            <a:ext cx="7234266" cy="39390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dirty="0"/>
              <a:t>Hardware device that maps virtual address to physical address</a:t>
            </a:r>
          </a:p>
          <a:p>
            <a:pPr algn="just"/>
            <a:r>
              <a:rPr lang="en-US" sz="1200" dirty="0"/>
              <a:t>Use a base or relocation register</a:t>
            </a:r>
          </a:p>
          <a:p>
            <a:pPr lvl="1" algn="just"/>
            <a:r>
              <a:rPr lang="en-US" sz="1200" dirty="0"/>
              <a:t>The value in relocation register is added to every address generated by a user process at the time it is sent to memory</a:t>
            </a:r>
          </a:p>
          <a:p>
            <a:pPr algn="just"/>
            <a:r>
              <a:rPr lang="en-US" sz="1200" dirty="0"/>
              <a:t>The user programs deals with logical addresses</a:t>
            </a:r>
          </a:p>
          <a:p>
            <a:pPr lvl="1" algn="just"/>
            <a:r>
              <a:rPr lang="en-US" sz="1200" dirty="0"/>
              <a:t>It never sees the real physical addresses</a:t>
            </a:r>
          </a:p>
          <a:p>
            <a:pPr algn="just" eaLnBrk="1" hangingPunct="1"/>
            <a:r>
              <a:rPr lang="en-US" sz="1200" dirty="0"/>
              <a:t>On computers without virtual memory, the virtual addresses are put directly onto memory bus</a:t>
            </a:r>
          </a:p>
          <a:p>
            <a:pPr algn="just" eaLnBrk="1" hangingPunct="1"/>
            <a:r>
              <a:rPr lang="en-US" sz="1200" dirty="0"/>
              <a:t>When virtual memory is used, the virtual addresses do not go directly to memory bus</a:t>
            </a:r>
          </a:p>
          <a:p>
            <a:pPr lvl="1" algn="just"/>
            <a:r>
              <a:rPr lang="en-US" sz="1200" dirty="0"/>
              <a:t>Instead they go to memory management unit (MMU)</a:t>
            </a:r>
          </a:p>
          <a:p>
            <a:pPr algn="just" eaLnBrk="1" hangingPunct="1"/>
            <a:r>
              <a:rPr lang="en-US" sz="1200" dirty="0"/>
              <a:t>MMU is a chip or collection of chips that converts the virtual addresses onto the physical memory addresses</a:t>
            </a:r>
          </a:p>
          <a:p>
            <a:pPr algn="just" eaLnBrk="1" hangingPunct="1"/>
            <a:r>
              <a:rPr lang="en-US" sz="1200" dirty="0"/>
              <a:t>The user program deals with logical addresses</a:t>
            </a:r>
          </a:p>
          <a:p>
            <a:pPr lvl="1" algn="just"/>
            <a:r>
              <a:rPr lang="en-US" sz="1200" dirty="0"/>
              <a:t>it never sees the real physical addresses</a:t>
            </a:r>
          </a:p>
          <a:p>
            <a:pPr lvl="1" algn="just"/>
            <a:endParaRPr lang="en-US" sz="1200" dirty="0"/>
          </a:p>
        </p:txBody>
      </p:sp>
    </p:spTree>
    <p:extLst>
      <p:ext uri="{BB962C8B-B14F-4D97-AF65-F5344CB8AC3E}">
        <p14:creationId xmlns:p14="http://schemas.microsoft.com/office/powerpoint/2010/main" val="264434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Management </a:t>
            </a:r>
            <a:r>
              <a:rPr lang="en-US" sz="3200" dirty="0" smtClean="0"/>
              <a:t>Requirements</a:t>
            </a:r>
            <a:endParaRPr lang="en-US" sz="3200" dirty="0"/>
          </a:p>
        </p:txBody>
      </p:sp>
      <p:sp>
        <p:nvSpPr>
          <p:cNvPr id="3" name="TextBox 2">
            <a:extLst>
              <a:ext uri="{FF2B5EF4-FFF2-40B4-BE49-F238E27FC236}">
                <a16:creationId xmlns:a16="http://schemas.microsoft.com/office/drawing/2014/main" id="{173B7B94-183A-ED4B-A1EE-53276F02E9B8}"/>
              </a:ext>
            </a:extLst>
          </p:cNvPr>
          <p:cNvSpPr txBox="1"/>
          <p:nvPr/>
        </p:nvSpPr>
        <p:spPr>
          <a:xfrm>
            <a:off x="1115616" y="1491630"/>
            <a:ext cx="6901307" cy="1384995"/>
          </a:xfrm>
          <a:prstGeom prst="rect">
            <a:avLst/>
          </a:prstGeom>
          <a:noFill/>
        </p:spPr>
        <p:txBody>
          <a:bodyPr wrap="square">
            <a:spAutoFit/>
          </a:bodyPr>
          <a:lstStyle/>
          <a:p>
            <a:pPr marL="342900" indent="-342900" algn="just" eaLnBrk="1" hangingPunct="1">
              <a:buFont typeface="+mj-lt"/>
              <a:buAutoNum type="arabicPeriod"/>
            </a:pPr>
            <a:r>
              <a:rPr lang="en-US" sz="1200" b="1" dirty="0"/>
              <a:t>Relocation</a:t>
            </a:r>
          </a:p>
          <a:p>
            <a:pPr marL="742950" lvl="1" indent="-285750" algn="just" eaLnBrk="1" hangingPunct="1">
              <a:buFont typeface="Arial" panose="020B0604020202020204" pitchFamily="34" charset="0"/>
              <a:buChar char="•"/>
            </a:pPr>
            <a:r>
              <a:rPr lang="en-US" sz="1200" dirty="0"/>
              <a:t>Main memory is shared between processes</a:t>
            </a:r>
          </a:p>
          <a:p>
            <a:pPr marL="742950" lvl="1" indent="-285750" algn="just" eaLnBrk="1" hangingPunct="1">
              <a:buFont typeface="Arial" panose="020B0604020202020204" pitchFamily="34" charset="0"/>
              <a:buChar char="•"/>
            </a:pPr>
            <a:r>
              <a:rPr lang="en-US" sz="1200" dirty="0"/>
              <a:t>Swap active processes in and out to provide large pool of ready processes</a:t>
            </a:r>
          </a:p>
          <a:p>
            <a:pPr marL="1257300" lvl="2" indent="-342900" algn="just" eaLnBrk="1" hangingPunct="1">
              <a:buFont typeface="Arial" panose="020B0604020202020204" pitchFamily="34" charset="0"/>
              <a:buChar char="•"/>
            </a:pPr>
            <a:r>
              <a:rPr lang="en-US" sz="1200" dirty="0"/>
              <a:t>Quite difficult to declare when swapped out process will be placed back</a:t>
            </a:r>
          </a:p>
          <a:p>
            <a:pPr marL="742950" lvl="1" indent="-285750" algn="just" eaLnBrk="1" hangingPunct="1">
              <a:buFont typeface="Arial" panose="020B0604020202020204" pitchFamily="34" charset="0"/>
              <a:buChar char="•"/>
            </a:pPr>
            <a:r>
              <a:rPr lang="en-US" sz="1200" dirty="0"/>
              <a:t>A process image occupies a contiguous region of main memory</a:t>
            </a:r>
          </a:p>
          <a:p>
            <a:pPr marL="742950" lvl="1" indent="-285750" algn="just" eaLnBrk="1" hangingPunct="1">
              <a:buFont typeface="Arial" panose="020B0604020202020204" pitchFamily="34" charset="0"/>
              <a:buChar char="•"/>
            </a:pPr>
            <a:r>
              <a:rPr lang="en-US" sz="1200" dirty="0"/>
              <a:t>To run this process, the processor hardware and operating system must be able to translate the memory reference found in code, into physical memory address</a:t>
            </a:r>
          </a:p>
        </p:txBody>
      </p:sp>
      <p:sp>
        <p:nvSpPr>
          <p:cNvPr id="4" name="TextBox 3">
            <a:extLst>
              <a:ext uri="{FF2B5EF4-FFF2-40B4-BE49-F238E27FC236}">
                <a16:creationId xmlns:a16="http://schemas.microsoft.com/office/drawing/2014/main" id="{E3696BD7-BE61-9926-E5CA-57C9CB7587C5}"/>
              </a:ext>
            </a:extLst>
          </p:cNvPr>
          <p:cNvSpPr txBox="1"/>
          <p:nvPr/>
        </p:nvSpPr>
        <p:spPr>
          <a:xfrm>
            <a:off x="1331640" y="3147814"/>
            <a:ext cx="6097554" cy="1200329"/>
          </a:xfrm>
          <a:prstGeom prst="rect">
            <a:avLst/>
          </a:prstGeom>
          <a:noFill/>
        </p:spPr>
        <p:txBody>
          <a:bodyPr wrap="square">
            <a:spAutoFit/>
          </a:bodyPr>
          <a:lstStyle/>
          <a:p>
            <a:pPr eaLnBrk="1" hangingPunct="1">
              <a:buFont typeface="Wingdings" pitchFamily="2" charset="2"/>
              <a:buNone/>
            </a:pPr>
            <a:r>
              <a:rPr lang="en-US" sz="1200" b="1" dirty="0"/>
              <a:t>2.	Sharing</a:t>
            </a:r>
          </a:p>
          <a:p>
            <a:pPr lvl="1" eaLnBrk="1" hangingPunct="1"/>
            <a:r>
              <a:rPr lang="en-US" sz="1200" dirty="0"/>
              <a:t>Allow several processes to access the same area of main memory</a:t>
            </a:r>
          </a:p>
          <a:p>
            <a:pPr lvl="1" eaLnBrk="1" hangingPunct="1"/>
            <a:r>
              <a:rPr lang="en-US" sz="1200" dirty="0"/>
              <a:t>Processes that are cooperating on some tasks may need to share access the same data structure</a:t>
            </a:r>
          </a:p>
          <a:p>
            <a:pPr lvl="1" eaLnBrk="1" hangingPunct="1"/>
            <a:r>
              <a:rPr lang="en-US" sz="1200" dirty="0"/>
              <a:t>Allow controlled access to share areas of main memory without compromising essential protection</a:t>
            </a:r>
          </a:p>
        </p:txBody>
      </p:sp>
    </p:spTree>
    <p:extLst>
      <p:ext uri="{BB962C8B-B14F-4D97-AF65-F5344CB8AC3E}">
        <p14:creationId xmlns:p14="http://schemas.microsoft.com/office/powerpoint/2010/main" val="2863036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Management </a:t>
            </a:r>
            <a:r>
              <a:rPr lang="en-US" sz="3200" dirty="0" smtClean="0"/>
              <a:t>Requirements</a:t>
            </a:r>
            <a:endParaRPr lang="en-US" sz="3200" dirty="0"/>
          </a:p>
        </p:txBody>
      </p:sp>
      <p:sp>
        <p:nvSpPr>
          <p:cNvPr id="3" name="Rectangle 3">
            <a:extLst>
              <a:ext uri="{FF2B5EF4-FFF2-40B4-BE49-F238E27FC236}">
                <a16:creationId xmlns:a16="http://schemas.microsoft.com/office/drawing/2014/main" id="{4724156C-DCF4-4225-2E57-75D431611E81}"/>
              </a:ext>
            </a:extLst>
          </p:cNvPr>
          <p:cNvSpPr txBox="1">
            <a:spLocks noChangeArrowheads="1"/>
          </p:cNvSpPr>
          <p:nvPr/>
        </p:nvSpPr>
        <p:spPr>
          <a:xfrm>
            <a:off x="1043608" y="802265"/>
            <a:ext cx="7277682" cy="248956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algn="just">
              <a:lnSpc>
                <a:spcPct val="80000"/>
              </a:lnSpc>
              <a:buFont typeface="Wingdings" pitchFamily="2" charset="2"/>
              <a:buNone/>
            </a:pPr>
            <a:r>
              <a:rPr lang="en-US" sz="1200" b="1" dirty="0"/>
              <a:t>3.	Protection</a:t>
            </a:r>
          </a:p>
          <a:p>
            <a:pPr marL="725488" lvl="1" indent="-381000" algn="just">
              <a:lnSpc>
                <a:spcPct val="80000"/>
              </a:lnSpc>
            </a:pPr>
            <a:r>
              <a:rPr lang="en-US" sz="1200" dirty="0"/>
              <a:t>Each process must be protected by unwanted interference by other processes</a:t>
            </a:r>
          </a:p>
          <a:p>
            <a:pPr marL="725488" lvl="1" indent="-381000" algn="just">
              <a:lnSpc>
                <a:spcPct val="80000"/>
              </a:lnSpc>
            </a:pPr>
            <a:r>
              <a:rPr lang="en-US" sz="1200" dirty="0"/>
              <a:t>Without prior permission, a process should not refer to other process</a:t>
            </a:r>
          </a:p>
          <a:p>
            <a:pPr marL="725488" lvl="1" indent="-381000" algn="just">
              <a:lnSpc>
                <a:spcPct val="80000"/>
              </a:lnSpc>
            </a:pPr>
            <a:r>
              <a:rPr lang="en-US" sz="1200" dirty="0"/>
              <a:t>All memory references generated by a process must be checked at run time</a:t>
            </a:r>
          </a:p>
          <a:p>
            <a:pPr marL="1036638" lvl="2" indent="-342900" algn="just">
              <a:lnSpc>
                <a:spcPct val="80000"/>
              </a:lnSpc>
            </a:pPr>
            <a:r>
              <a:rPr lang="en-US" sz="1200" dirty="0"/>
              <a:t>to ensure that they refer only to the allocated memory space</a:t>
            </a:r>
          </a:p>
          <a:p>
            <a:pPr marL="1036638" lvl="2" indent="-342900" algn="just">
              <a:lnSpc>
                <a:spcPct val="80000"/>
              </a:lnSpc>
            </a:pPr>
            <a:r>
              <a:rPr lang="en-US" sz="1200" dirty="0"/>
              <a:t>The processor must abort such instructions when executed</a:t>
            </a:r>
          </a:p>
          <a:p>
            <a:pPr marL="725488" lvl="1" indent="-381000" algn="just">
              <a:lnSpc>
                <a:spcPct val="80000"/>
              </a:lnSpc>
            </a:pPr>
            <a:r>
              <a:rPr lang="en-US" sz="1200" dirty="0"/>
              <a:t>Thus the memory protection requirement must be satisfied by the processor (hardware) rather than operating system</a:t>
            </a:r>
          </a:p>
          <a:p>
            <a:pPr marL="1036638" lvl="2" indent="-342900" algn="just">
              <a:lnSpc>
                <a:spcPct val="80000"/>
              </a:lnSpc>
            </a:pPr>
            <a:r>
              <a:rPr lang="en-US" sz="1200" dirty="0"/>
              <a:t>Since OS cannot anticipate all the memory references a program will make</a:t>
            </a:r>
          </a:p>
          <a:p>
            <a:pPr lvl="1" algn="just"/>
            <a:r>
              <a:rPr lang="en-US" sz="1200" dirty="0"/>
              <a:t>Even if such participations are possible, it would be prohibitively time consuming to screen each program in advance for possible memory reference violation</a:t>
            </a:r>
          </a:p>
          <a:p>
            <a:pPr lvl="1" algn="just"/>
            <a:r>
              <a:rPr lang="en-US" sz="1200" dirty="0"/>
              <a:t>A pair of </a:t>
            </a:r>
            <a:r>
              <a:rPr lang="en-US" sz="1200" b="1" dirty="0"/>
              <a:t>base</a:t>
            </a:r>
            <a:r>
              <a:rPr lang="en-US" sz="1200" dirty="0"/>
              <a:t> and</a:t>
            </a:r>
            <a:r>
              <a:rPr lang="en-US" sz="1200" b="1" dirty="0"/>
              <a:t> limit</a:t>
            </a:r>
            <a:r>
              <a:rPr lang="en-US" sz="1200" dirty="0"/>
              <a:t> </a:t>
            </a:r>
            <a:r>
              <a:rPr lang="en-US" sz="1200" b="1" dirty="0"/>
              <a:t>registers</a:t>
            </a:r>
            <a:r>
              <a:rPr lang="en-US" sz="1200" dirty="0"/>
              <a:t> define the logical address space</a:t>
            </a:r>
          </a:p>
          <a:p>
            <a:pPr lvl="1" algn="just"/>
            <a:r>
              <a:rPr lang="en-US" sz="1200" dirty="0"/>
              <a:t>CPU must check every memory access generated in user mode to be sure it is between base and limit for that user</a:t>
            </a:r>
          </a:p>
          <a:p>
            <a:pPr marL="1036638" lvl="2" indent="-342900" algn="just">
              <a:lnSpc>
                <a:spcPct val="80000"/>
              </a:lnSpc>
            </a:pPr>
            <a:endParaRPr lang="en-US" sz="1200" dirty="0"/>
          </a:p>
        </p:txBody>
      </p:sp>
      <p:pic>
        <p:nvPicPr>
          <p:cNvPr id="4" name="Content Placeholder 4" descr="8.02.pdf">
            <a:extLst>
              <a:ext uri="{FF2B5EF4-FFF2-40B4-BE49-F238E27FC236}">
                <a16:creationId xmlns:a16="http://schemas.microsoft.com/office/drawing/2014/main" id="{C3C43B94-1DEE-14AD-D614-CB6EFED30EE1}"/>
              </a:ext>
            </a:extLst>
          </p:cNvPr>
          <p:cNvPicPr>
            <a:picLocks noChangeAspect="1"/>
          </p:cNvPicPr>
          <p:nvPr/>
        </p:nvPicPr>
        <p:blipFill>
          <a:blip r:embed="rId2"/>
          <a:srcRect t="-12790" b="-12790"/>
          <a:stretch>
            <a:fillRect/>
          </a:stretch>
        </p:blipFill>
        <p:spPr>
          <a:xfrm>
            <a:off x="2771800" y="3075806"/>
            <a:ext cx="4505804" cy="2205135"/>
          </a:xfrm>
          <a:prstGeom prst="rect">
            <a:avLst/>
          </a:prstGeom>
        </p:spPr>
      </p:pic>
    </p:spTree>
    <p:extLst>
      <p:ext uri="{BB962C8B-B14F-4D97-AF65-F5344CB8AC3E}">
        <p14:creationId xmlns:p14="http://schemas.microsoft.com/office/powerpoint/2010/main" val="426361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Management </a:t>
            </a:r>
            <a:r>
              <a:rPr lang="en-US" sz="3200" dirty="0" smtClean="0"/>
              <a:t>Requirements</a:t>
            </a:r>
            <a:endParaRPr lang="en-US" sz="3200" dirty="0"/>
          </a:p>
        </p:txBody>
      </p:sp>
      <p:sp>
        <p:nvSpPr>
          <p:cNvPr id="3" name="TextBox 2">
            <a:extLst>
              <a:ext uri="{FF2B5EF4-FFF2-40B4-BE49-F238E27FC236}">
                <a16:creationId xmlns:a16="http://schemas.microsoft.com/office/drawing/2014/main" id="{29F66682-461E-B5AF-6AB8-86D9A6C9BA02}"/>
              </a:ext>
            </a:extLst>
          </p:cNvPr>
          <p:cNvSpPr txBox="1"/>
          <p:nvPr/>
        </p:nvSpPr>
        <p:spPr>
          <a:xfrm>
            <a:off x="971600" y="812050"/>
            <a:ext cx="7380312" cy="2012859"/>
          </a:xfrm>
          <a:prstGeom prst="rect">
            <a:avLst/>
          </a:prstGeom>
          <a:noFill/>
        </p:spPr>
        <p:txBody>
          <a:bodyPr wrap="square">
            <a:spAutoFit/>
          </a:bodyPr>
          <a:lstStyle/>
          <a:p>
            <a:pPr marL="285750" indent="-285750" algn="just" eaLnBrk="1" hangingPunct="1">
              <a:lnSpc>
                <a:spcPct val="130000"/>
              </a:lnSpc>
              <a:buFont typeface="Arial" panose="020B0604020202020204" pitchFamily="34" charset="0"/>
              <a:buChar char="•"/>
            </a:pPr>
            <a:r>
              <a:rPr lang="en-US" sz="1200" b="1" dirty="0"/>
              <a:t>4.	Local organization</a:t>
            </a:r>
          </a:p>
          <a:p>
            <a:pPr marL="742950" lvl="1" indent="-285750" algn="just" eaLnBrk="1" hangingPunct="1">
              <a:lnSpc>
                <a:spcPct val="130000"/>
              </a:lnSpc>
              <a:buFont typeface="Arial" panose="020B0604020202020204" pitchFamily="34" charset="0"/>
              <a:buChar char="•"/>
            </a:pPr>
            <a:r>
              <a:rPr lang="en-US" sz="1200" dirty="0"/>
              <a:t>Main memory is organized as a linear or one dimensional, address space that consist of a sequence of bytes or words</a:t>
            </a:r>
          </a:p>
          <a:p>
            <a:pPr marL="742950" lvl="1" indent="-285750" algn="just" eaLnBrk="1" hangingPunct="1">
              <a:lnSpc>
                <a:spcPct val="130000"/>
              </a:lnSpc>
              <a:buFont typeface="Arial" panose="020B0604020202020204" pitchFamily="34" charset="0"/>
              <a:buChar char="•"/>
            </a:pPr>
            <a:r>
              <a:rPr lang="en-US" sz="1200" dirty="0"/>
              <a:t>Secondary memory at its physical level is similarly organized</a:t>
            </a:r>
          </a:p>
          <a:p>
            <a:pPr marL="742950" lvl="1" indent="-285750" algn="just" eaLnBrk="1" hangingPunct="1">
              <a:lnSpc>
                <a:spcPct val="130000"/>
              </a:lnSpc>
              <a:buFont typeface="Arial" panose="020B0604020202020204" pitchFamily="34" charset="0"/>
              <a:buChar char="•"/>
            </a:pPr>
            <a:r>
              <a:rPr lang="en-US" sz="1200" dirty="0"/>
              <a:t>It does not correspond to the way programs are constructed</a:t>
            </a:r>
          </a:p>
          <a:p>
            <a:pPr marL="742950" lvl="1" indent="-285750" algn="just" eaLnBrk="1" hangingPunct="1">
              <a:lnSpc>
                <a:spcPct val="130000"/>
              </a:lnSpc>
              <a:buFont typeface="Arial" panose="020B0604020202020204" pitchFamily="34" charset="0"/>
              <a:buChar char="•"/>
            </a:pPr>
            <a:r>
              <a:rPr lang="en-US" sz="1200" dirty="0"/>
              <a:t>Mostly programs are organized into modules</a:t>
            </a:r>
          </a:p>
          <a:p>
            <a:pPr marL="1200150" lvl="2" indent="-285750" algn="just" eaLnBrk="1" hangingPunct="1">
              <a:lnSpc>
                <a:spcPct val="130000"/>
              </a:lnSpc>
              <a:buFont typeface="Arial" panose="020B0604020202020204" pitchFamily="34" charset="0"/>
              <a:buChar char="•"/>
            </a:pPr>
            <a:r>
              <a:rPr lang="en-US" sz="1200" dirty="0"/>
              <a:t>Some of which are un-modifiable (read or executable only)</a:t>
            </a:r>
          </a:p>
          <a:p>
            <a:pPr marL="1200150" lvl="2" indent="-285750" algn="just" eaLnBrk="1" hangingPunct="1">
              <a:lnSpc>
                <a:spcPct val="130000"/>
              </a:lnSpc>
              <a:buFont typeface="Arial" panose="020B0604020202020204" pitchFamily="34" charset="0"/>
              <a:buChar char="•"/>
            </a:pPr>
            <a:r>
              <a:rPr lang="en-US" sz="1200" dirty="0"/>
              <a:t>Some of which contain that can be modified</a:t>
            </a:r>
          </a:p>
        </p:txBody>
      </p:sp>
      <p:sp>
        <p:nvSpPr>
          <p:cNvPr id="4" name="Rectangle 3">
            <a:extLst>
              <a:ext uri="{FF2B5EF4-FFF2-40B4-BE49-F238E27FC236}">
                <a16:creationId xmlns:a16="http://schemas.microsoft.com/office/drawing/2014/main" id="{B36136D8-496A-F11D-E2AA-1C73FC6BFF26}"/>
              </a:ext>
            </a:extLst>
          </p:cNvPr>
          <p:cNvSpPr txBox="1">
            <a:spLocks noChangeArrowheads="1"/>
          </p:cNvSpPr>
          <p:nvPr/>
        </p:nvSpPr>
        <p:spPr>
          <a:xfrm>
            <a:off x="1361216" y="2931790"/>
            <a:ext cx="7459255" cy="29299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itchFamily="2" charset="2"/>
              <a:buNone/>
            </a:pPr>
            <a:r>
              <a:rPr lang="en-US" sz="1200" b="1" dirty="0"/>
              <a:t>5.	Physical organization</a:t>
            </a:r>
          </a:p>
          <a:p>
            <a:pPr lvl="1">
              <a:lnSpc>
                <a:spcPct val="130000"/>
              </a:lnSpc>
            </a:pPr>
            <a:r>
              <a:rPr lang="en-US" sz="1200" dirty="0"/>
              <a:t>Secondary memory of large capacity provides long term storage of program and data</a:t>
            </a:r>
          </a:p>
          <a:p>
            <a:pPr lvl="1">
              <a:lnSpc>
                <a:spcPct val="130000"/>
              </a:lnSpc>
            </a:pPr>
            <a:r>
              <a:rPr lang="en-US" sz="1200" dirty="0"/>
              <a:t>While a smaller main memory holds programs and data currently in use</a:t>
            </a:r>
          </a:p>
          <a:p>
            <a:pPr lvl="1">
              <a:lnSpc>
                <a:spcPct val="130000"/>
              </a:lnSpc>
            </a:pPr>
            <a:r>
              <a:rPr lang="en-US" sz="1200" dirty="0"/>
              <a:t>The organization of flow of information between main memory and secondary memory is a major system concern</a:t>
            </a:r>
          </a:p>
        </p:txBody>
      </p:sp>
    </p:spTree>
    <p:extLst>
      <p:ext uri="{BB962C8B-B14F-4D97-AF65-F5344CB8AC3E}">
        <p14:creationId xmlns:p14="http://schemas.microsoft.com/office/powerpoint/2010/main" val="1073388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Loading into </a:t>
            </a:r>
            <a:r>
              <a:rPr lang="en-US" dirty="0" smtClean="0"/>
              <a:t>Memory</a:t>
            </a:r>
            <a:endParaRPr lang="en-US" dirty="0"/>
          </a:p>
        </p:txBody>
      </p:sp>
      <p:sp>
        <p:nvSpPr>
          <p:cNvPr id="3" name="TextBox 2">
            <a:extLst>
              <a:ext uri="{FF2B5EF4-FFF2-40B4-BE49-F238E27FC236}">
                <a16:creationId xmlns:a16="http://schemas.microsoft.com/office/drawing/2014/main" id="{1D96F83D-9567-3654-3B05-AF2FBCBA14B4}"/>
              </a:ext>
            </a:extLst>
          </p:cNvPr>
          <p:cNvSpPr txBox="1"/>
          <p:nvPr/>
        </p:nvSpPr>
        <p:spPr>
          <a:xfrm>
            <a:off x="827585" y="2107421"/>
            <a:ext cx="8208912" cy="1292662"/>
          </a:xfrm>
          <a:prstGeom prst="rect">
            <a:avLst/>
          </a:prstGeom>
          <a:noFill/>
        </p:spPr>
        <p:txBody>
          <a:bodyPr wrap="square">
            <a:spAutoFit/>
          </a:bodyPr>
          <a:lstStyle/>
          <a:p>
            <a:pPr marL="285750" indent="-285750" algn="just" eaLnBrk="1" hangingPunct="1">
              <a:lnSpc>
                <a:spcPct val="130000"/>
              </a:lnSpc>
              <a:buFont typeface="Arial" panose="020B0604020202020204" pitchFamily="34" charset="0"/>
              <a:buChar char="•"/>
            </a:pPr>
            <a:r>
              <a:rPr lang="en-US" sz="1200" dirty="0"/>
              <a:t>The core task of any memory management system is to bring and manage programs in main memory</a:t>
            </a:r>
          </a:p>
          <a:p>
            <a:pPr marL="285750" indent="-285750" algn="just" eaLnBrk="1" hangingPunct="1">
              <a:lnSpc>
                <a:spcPct val="130000"/>
              </a:lnSpc>
              <a:buFont typeface="Arial" panose="020B0604020202020204" pitchFamily="34" charset="0"/>
              <a:buChar char="•"/>
            </a:pPr>
            <a:r>
              <a:rPr lang="en-US" sz="1200" dirty="0"/>
              <a:t>In almost all modern multiprogramming systems, this task involves sophisticated scheme known as virtual memory</a:t>
            </a:r>
          </a:p>
          <a:p>
            <a:pPr marL="285750" indent="-285750" algn="just" eaLnBrk="1" hangingPunct="1">
              <a:lnSpc>
                <a:spcPct val="130000"/>
              </a:lnSpc>
              <a:buFont typeface="Arial" panose="020B0604020202020204" pitchFamily="34" charset="0"/>
              <a:buChar char="•"/>
            </a:pPr>
            <a:r>
              <a:rPr lang="en-US" sz="1200" dirty="0"/>
              <a:t>Virtual memory is in turn based on the use of one or both of two basic techniques</a:t>
            </a:r>
          </a:p>
          <a:p>
            <a:pPr marL="742950" lvl="1" indent="-285750" algn="just" eaLnBrk="1" hangingPunct="1">
              <a:lnSpc>
                <a:spcPct val="130000"/>
              </a:lnSpc>
              <a:buFont typeface="Arial" panose="020B0604020202020204" pitchFamily="34" charset="0"/>
              <a:buChar char="•"/>
            </a:pPr>
            <a:r>
              <a:rPr lang="en-US" sz="1200" dirty="0"/>
              <a:t>Segmentation</a:t>
            </a:r>
          </a:p>
          <a:p>
            <a:pPr marL="742950" lvl="1" indent="-285750" algn="just" eaLnBrk="1" hangingPunct="1">
              <a:lnSpc>
                <a:spcPct val="130000"/>
              </a:lnSpc>
              <a:buFont typeface="Arial" panose="020B0604020202020204" pitchFamily="34" charset="0"/>
              <a:buChar char="•"/>
            </a:pPr>
            <a:r>
              <a:rPr lang="en-US" sz="1200" dirty="0"/>
              <a:t>Paging</a:t>
            </a:r>
          </a:p>
        </p:txBody>
      </p:sp>
    </p:spTree>
    <p:extLst>
      <p:ext uri="{BB962C8B-B14F-4D97-AF65-F5344CB8AC3E}">
        <p14:creationId xmlns:p14="http://schemas.microsoft.com/office/powerpoint/2010/main" val="2679261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 </a:t>
            </a:r>
            <a:r>
              <a:rPr lang="en-US" dirty="0" smtClean="0"/>
              <a:t>Techniques</a:t>
            </a:r>
            <a:endParaRPr lang="en-US" dirty="0"/>
          </a:p>
        </p:txBody>
      </p:sp>
      <p:sp>
        <p:nvSpPr>
          <p:cNvPr id="3" name="Rectangle 3">
            <a:extLst>
              <a:ext uri="{FF2B5EF4-FFF2-40B4-BE49-F238E27FC236}">
                <a16:creationId xmlns:a16="http://schemas.microsoft.com/office/drawing/2014/main" id="{A895BC90-A0AA-07E7-84AD-AC359B4EA263}"/>
              </a:ext>
            </a:extLst>
          </p:cNvPr>
          <p:cNvSpPr txBox="1">
            <a:spLocks noChangeArrowheads="1"/>
          </p:cNvSpPr>
          <p:nvPr/>
        </p:nvSpPr>
        <p:spPr>
          <a:xfrm>
            <a:off x="612648" y="1295400"/>
            <a:ext cx="7532976" cy="33325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600" dirty="0"/>
              <a:t>Different schemes used in operating systems to allocate memory to processes</a:t>
            </a:r>
          </a:p>
          <a:p>
            <a:pPr lvl="1">
              <a:lnSpc>
                <a:spcPct val="80000"/>
              </a:lnSpc>
            </a:pPr>
            <a:r>
              <a:rPr lang="en-US" sz="1600" dirty="0"/>
              <a:t>Contiguous Memory Allocation </a:t>
            </a:r>
          </a:p>
          <a:p>
            <a:pPr lvl="2">
              <a:lnSpc>
                <a:spcPct val="80000"/>
              </a:lnSpc>
            </a:pPr>
            <a:r>
              <a:rPr lang="en-US" sz="1600" dirty="0"/>
              <a:t>Single process system</a:t>
            </a:r>
          </a:p>
          <a:p>
            <a:pPr lvl="2">
              <a:lnSpc>
                <a:spcPct val="80000"/>
              </a:lnSpc>
            </a:pPr>
            <a:r>
              <a:rPr lang="en-US" sz="1600" dirty="0"/>
              <a:t>Fixed size (static) partition memory</a:t>
            </a:r>
          </a:p>
          <a:p>
            <a:pPr lvl="2">
              <a:lnSpc>
                <a:spcPct val="80000"/>
              </a:lnSpc>
            </a:pPr>
            <a:r>
              <a:rPr lang="en-US" sz="1600" dirty="0"/>
              <a:t>Variable sized (dynamic) partition memory</a:t>
            </a:r>
          </a:p>
          <a:p>
            <a:pPr lvl="2">
              <a:lnSpc>
                <a:spcPct val="80000"/>
              </a:lnSpc>
            </a:pPr>
            <a:r>
              <a:rPr lang="en-US" sz="1600" dirty="0"/>
              <a:t>Segmentation</a:t>
            </a:r>
          </a:p>
          <a:p>
            <a:pPr lvl="1">
              <a:lnSpc>
                <a:spcPct val="80000"/>
              </a:lnSpc>
            </a:pPr>
            <a:r>
              <a:rPr lang="en-US" sz="1600" dirty="0"/>
              <a:t>Non Contiguous Memory Allocation</a:t>
            </a:r>
          </a:p>
          <a:p>
            <a:pPr lvl="2">
              <a:lnSpc>
                <a:spcPct val="80000"/>
              </a:lnSpc>
            </a:pPr>
            <a:r>
              <a:rPr lang="en-US" sz="1600" dirty="0"/>
              <a:t>Paging </a:t>
            </a:r>
          </a:p>
          <a:p>
            <a:pPr lvl="2">
              <a:lnSpc>
                <a:spcPct val="80000"/>
              </a:lnSpc>
            </a:pPr>
            <a:r>
              <a:rPr lang="en-US" sz="1600" dirty="0"/>
              <a:t>Paged segmentation</a:t>
            </a:r>
          </a:p>
          <a:p>
            <a:pPr lvl="2">
              <a:lnSpc>
                <a:spcPct val="80000"/>
              </a:lnSpc>
            </a:pPr>
            <a:r>
              <a:rPr lang="en-US" sz="1600" dirty="0"/>
              <a:t>Demand paging</a:t>
            </a:r>
          </a:p>
          <a:p>
            <a:pPr lvl="2">
              <a:lnSpc>
                <a:spcPct val="80000"/>
              </a:lnSpc>
            </a:pPr>
            <a:r>
              <a:rPr lang="en-US" sz="1600" dirty="0"/>
              <a:t>Demand segmentation</a:t>
            </a:r>
          </a:p>
          <a:p>
            <a:pPr lvl="2">
              <a:lnSpc>
                <a:spcPct val="80000"/>
              </a:lnSpc>
            </a:pPr>
            <a:r>
              <a:rPr lang="en-US" sz="1600" dirty="0"/>
              <a:t>Virtual memory</a:t>
            </a:r>
          </a:p>
        </p:txBody>
      </p:sp>
    </p:spTree>
    <p:extLst>
      <p:ext uri="{BB962C8B-B14F-4D97-AF65-F5344CB8AC3E}">
        <p14:creationId xmlns:p14="http://schemas.microsoft.com/office/powerpoint/2010/main" val="224685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Process </a:t>
            </a:r>
            <a:r>
              <a:rPr lang="en-US" dirty="0" smtClean="0"/>
              <a:t>System</a:t>
            </a:r>
            <a:endParaRPr lang="en-US" dirty="0"/>
          </a:p>
        </p:txBody>
      </p:sp>
      <p:sp>
        <p:nvSpPr>
          <p:cNvPr id="3" name="Content Placeholder 2">
            <a:extLst>
              <a:ext uri="{FF2B5EF4-FFF2-40B4-BE49-F238E27FC236}">
                <a16:creationId xmlns:a16="http://schemas.microsoft.com/office/drawing/2014/main" id="{29B093CB-89E4-2FF0-D3D5-F6DFE054B91F}"/>
              </a:ext>
            </a:extLst>
          </p:cNvPr>
          <p:cNvSpPr txBox="1">
            <a:spLocks/>
          </p:cNvSpPr>
          <p:nvPr/>
        </p:nvSpPr>
        <p:spPr>
          <a:xfrm>
            <a:off x="1115616" y="806467"/>
            <a:ext cx="5832648" cy="2835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Memory is divided into two partitions</a:t>
            </a:r>
          </a:p>
          <a:p>
            <a:pPr lvl="1"/>
            <a:r>
              <a:rPr lang="en-US" sz="1600" dirty="0"/>
              <a:t>One for user process and</a:t>
            </a:r>
          </a:p>
          <a:p>
            <a:pPr lvl="1"/>
            <a:r>
              <a:rPr lang="en-US" sz="1600" dirty="0"/>
              <a:t>One for the operating system</a:t>
            </a:r>
          </a:p>
          <a:p>
            <a:r>
              <a:rPr lang="en-US" sz="1600" dirty="0"/>
              <a:t>Most common to place the operating system in low memory</a:t>
            </a:r>
          </a:p>
          <a:p>
            <a:r>
              <a:rPr lang="en-US" sz="1600" dirty="0"/>
              <a:t>Run one process at a time in high memory</a:t>
            </a:r>
          </a:p>
          <a:p>
            <a:r>
              <a:rPr lang="en-US" sz="1600" dirty="0"/>
              <a:t>Memory management is very simple</a:t>
            </a:r>
          </a:p>
          <a:p>
            <a:r>
              <a:rPr lang="en-US" sz="1600" dirty="0"/>
              <a:t>Example;</a:t>
            </a:r>
          </a:p>
          <a:p>
            <a:pPr lvl="1"/>
            <a:r>
              <a:rPr lang="en-US" sz="1600" dirty="0"/>
              <a:t>MS-DOS system is an example of this system</a:t>
            </a:r>
          </a:p>
        </p:txBody>
      </p:sp>
      <p:grpSp>
        <p:nvGrpSpPr>
          <p:cNvPr id="4" name="Group 7">
            <a:extLst>
              <a:ext uri="{FF2B5EF4-FFF2-40B4-BE49-F238E27FC236}">
                <a16:creationId xmlns:a16="http://schemas.microsoft.com/office/drawing/2014/main" id="{062F664F-F9E6-8421-443A-049A9F5BB3CD}"/>
              </a:ext>
            </a:extLst>
          </p:cNvPr>
          <p:cNvGrpSpPr>
            <a:grpSpLocks/>
          </p:cNvGrpSpPr>
          <p:nvPr/>
        </p:nvGrpSpPr>
        <p:grpSpPr bwMode="auto">
          <a:xfrm>
            <a:off x="7320708" y="1275606"/>
            <a:ext cx="1450848" cy="3352800"/>
            <a:chOff x="4848" y="1728"/>
            <a:chExt cx="720" cy="1776"/>
          </a:xfrm>
        </p:grpSpPr>
        <p:sp>
          <p:nvSpPr>
            <p:cNvPr id="5" name="Rectangle 4">
              <a:extLst>
                <a:ext uri="{FF2B5EF4-FFF2-40B4-BE49-F238E27FC236}">
                  <a16:creationId xmlns:a16="http://schemas.microsoft.com/office/drawing/2014/main" id="{5AEFD054-E5B5-E295-80A2-9E15A5E5951A}"/>
                </a:ext>
              </a:extLst>
            </p:cNvPr>
            <p:cNvSpPr>
              <a:spLocks noChangeArrowheads="1"/>
            </p:cNvSpPr>
            <p:nvPr/>
          </p:nvSpPr>
          <p:spPr bwMode="auto">
            <a:xfrm>
              <a:off x="4848" y="1728"/>
              <a:ext cx="720" cy="384"/>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atin typeface="Calibri" pitchFamily="34" charset="0"/>
                </a:rPr>
                <a:t>Unused</a:t>
              </a:r>
            </a:p>
          </p:txBody>
        </p:sp>
        <p:sp>
          <p:nvSpPr>
            <p:cNvPr id="6" name="Rectangle 5">
              <a:extLst>
                <a:ext uri="{FF2B5EF4-FFF2-40B4-BE49-F238E27FC236}">
                  <a16:creationId xmlns:a16="http://schemas.microsoft.com/office/drawing/2014/main" id="{F5940AEB-DD1A-C094-2879-4C73997DEF27}"/>
                </a:ext>
              </a:extLst>
            </p:cNvPr>
            <p:cNvSpPr>
              <a:spLocks noChangeArrowheads="1"/>
            </p:cNvSpPr>
            <p:nvPr/>
          </p:nvSpPr>
          <p:spPr bwMode="auto">
            <a:xfrm>
              <a:off x="4848" y="2640"/>
              <a:ext cx="720" cy="864"/>
            </a:xfrm>
            <a:prstGeom prst="rect">
              <a:avLst/>
            </a:prstGeom>
            <a:solidFill>
              <a:schemeClr val="accent2">
                <a:lumMod val="40000"/>
                <a:lumOff val="60000"/>
              </a:schemeClr>
            </a:solidFill>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latin typeface="Calibri" pitchFamily="34" charset="0"/>
                </a:rPr>
                <a:t>Operating</a:t>
              </a:r>
            </a:p>
            <a:p>
              <a:pPr algn="ctr"/>
              <a:r>
                <a:rPr lang="en-US" dirty="0">
                  <a:latin typeface="Calibri" pitchFamily="34" charset="0"/>
                </a:rPr>
                <a:t>system</a:t>
              </a:r>
            </a:p>
          </p:txBody>
        </p:sp>
        <p:sp>
          <p:nvSpPr>
            <p:cNvPr id="7" name="Rectangle 6">
              <a:extLst>
                <a:ext uri="{FF2B5EF4-FFF2-40B4-BE49-F238E27FC236}">
                  <a16:creationId xmlns:a16="http://schemas.microsoft.com/office/drawing/2014/main" id="{94E75A1D-0FDA-2899-58A6-358F270C722A}"/>
                </a:ext>
              </a:extLst>
            </p:cNvPr>
            <p:cNvSpPr>
              <a:spLocks noChangeArrowheads="1"/>
            </p:cNvSpPr>
            <p:nvPr/>
          </p:nvSpPr>
          <p:spPr bwMode="auto">
            <a:xfrm>
              <a:off x="4848" y="2112"/>
              <a:ext cx="720" cy="528"/>
            </a:xfrm>
            <a:prstGeom prst="rect">
              <a:avLst/>
            </a:prstGeom>
            <a:solidFill>
              <a:schemeClr val="accent6">
                <a:lumMod val="40000"/>
                <a:lumOff val="6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dirty="0">
                  <a:latin typeface="Calibri" pitchFamily="34" charset="0"/>
                </a:rPr>
                <a:t>User</a:t>
              </a:r>
            </a:p>
            <a:p>
              <a:pPr algn="ctr"/>
              <a:r>
                <a:rPr lang="en-US" dirty="0">
                  <a:latin typeface="Calibri" pitchFamily="34" charset="0"/>
                </a:rPr>
                <a:t>process</a:t>
              </a:r>
            </a:p>
          </p:txBody>
        </p:sp>
      </p:grpSp>
    </p:spTree>
    <p:extLst>
      <p:ext uri="{BB962C8B-B14F-4D97-AF65-F5344CB8AC3E}">
        <p14:creationId xmlns:p14="http://schemas.microsoft.com/office/powerpoint/2010/main" val="186658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Sized Partition </a:t>
            </a:r>
            <a:r>
              <a:rPr lang="en-US" dirty="0" smtClean="0"/>
              <a:t>Memory</a:t>
            </a:r>
            <a:endParaRPr lang="en-US" dirty="0"/>
          </a:p>
        </p:txBody>
      </p:sp>
      <p:grpSp>
        <p:nvGrpSpPr>
          <p:cNvPr id="16" name="Group 15">
            <a:extLst>
              <a:ext uri="{FF2B5EF4-FFF2-40B4-BE49-F238E27FC236}">
                <a16:creationId xmlns:a16="http://schemas.microsoft.com/office/drawing/2014/main" id="{263744FF-240D-CAEC-1ABC-E1C015F39C16}"/>
              </a:ext>
            </a:extLst>
          </p:cNvPr>
          <p:cNvGrpSpPr/>
          <p:nvPr/>
        </p:nvGrpSpPr>
        <p:grpSpPr>
          <a:xfrm>
            <a:off x="2544283" y="871764"/>
            <a:ext cx="5124061" cy="4076250"/>
            <a:chOff x="1752600" y="1447800"/>
            <a:chExt cx="6400800" cy="4570613"/>
          </a:xfrm>
        </p:grpSpPr>
        <p:sp>
          <p:nvSpPr>
            <p:cNvPr id="17" name="Rectangle 10">
              <a:extLst>
                <a:ext uri="{FF2B5EF4-FFF2-40B4-BE49-F238E27FC236}">
                  <a16:creationId xmlns:a16="http://schemas.microsoft.com/office/drawing/2014/main" id="{8FB0CEAD-67BD-A0EB-B0F9-B2DAFDB970E6}"/>
                </a:ext>
              </a:extLst>
            </p:cNvPr>
            <p:cNvSpPr>
              <a:spLocks noChangeArrowheads="1"/>
            </p:cNvSpPr>
            <p:nvPr/>
          </p:nvSpPr>
          <p:spPr bwMode="auto">
            <a:xfrm>
              <a:off x="2971800" y="1447800"/>
              <a:ext cx="2133600" cy="1600200"/>
            </a:xfrm>
            <a:prstGeom prst="rect">
              <a:avLst/>
            </a:prstGeom>
            <a:ln>
              <a:solidFill>
                <a:srgbClr val="C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endParaRPr lang="en-US" sz="1600">
                <a:latin typeface="Calibri" pitchFamily="34" charset="0"/>
              </a:endParaRPr>
            </a:p>
          </p:txBody>
        </p:sp>
        <p:sp>
          <p:nvSpPr>
            <p:cNvPr id="18" name="Rectangle 17">
              <a:extLst>
                <a:ext uri="{FF2B5EF4-FFF2-40B4-BE49-F238E27FC236}">
                  <a16:creationId xmlns:a16="http://schemas.microsoft.com/office/drawing/2014/main" id="{E5237F2E-1FF3-AE08-796B-0E92C72D4A1A}"/>
                </a:ext>
              </a:extLst>
            </p:cNvPr>
            <p:cNvSpPr>
              <a:spLocks noChangeArrowheads="1"/>
            </p:cNvSpPr>
            <p:nvPr/>
          </p:nvSpPr>
          <p:spPr bwMode="auto">
            <a:xfrm>
              <a:off x="2971800" y="3048000"/>
              <a:ext cx="2133600" cy="1219200"/>
            </a:xfrm>
            <a:prstGeom prst="rect">
              <a:avLst/>
            </a:prstGeom>
            <a:ln>
              <a:solidFill>
                <a:srgbClr val="C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endParaRPr lang="en-US" sz="1600">
                <a:latin typeface="Calibri" pitchFamily="34" charset="0"/>
              </a:endParaRPr>
            </a:p>
          </p:txBody>
        </p:sp>
        <p:sp>
          <p:nvSpPr>
            <p:cNvPr id="19" name="Rectangle 18">
              <a:extLst>
                <a:ext uri="{FF2B5EF4-FFF2-40B4-BE49-F238E27FC236}">
                  <a16:creationId xmlns:a16="http://schemas.microsoft.com/office/drawing/2014/main" id="{7C4E165B-B7AE-C6F5-00DD-C9640C56477B}"/>
                </a:ext>
              </a:extLst>
            </p:cNvPr>
            <p:cNvSpPr>
              <a:spLocks noChangeArrowheads="1"/>
            </p:cNvSpPr>
            <p:nvPr/>
          </p:nvSpPr>
          <p:spPr bwMode="auto">
            <a:xfrm>
              <a:off x="2971800" y="3429000"/>
              <a:ext cx="1905000" cy="838200"/>
            </a:xfrm>
            <a:prstGeom prst="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1600" b="1">
                  <a:latin typeface="Calibri" pitchFamily="34" charset="0"/>
                </a:rPr>
                <a:t>Process B</a:t>
              </a:r>
            </a:p>
            <a:p>
              <a:pPr algn="ctr"/>
              <a:r>
                <a:rPr lang="en-US" sz="1600">
                  <a:latin typeface="Calibri" pitchFamily="34" charset="0"/>
                </a:rPr>
                <a:t>200 K</a:t>
              </a:r>
            </a:p>
          </p:txBody>
        </p:sp>
        <p:sp>
          <p:nvSpPr>
            <p:cNvPr id="20" name="Rectangle 19">
              <a:extLst>
                <a:ext uri="{FF2B5EF4-FFF2-40B4-BE49-F238E27FC236}">
                  <a16:creationId xmlns:a16="http://schemas.microsoft.com/office/drawing/2014/main" id="{F8CC3CEE-A32A-397B-9FDF-614E688A21E0}"/>
                </a:ext>
              </a:extLst>
            </p:cNvPr>
            <p:cNvSpPr>
              <a:spLocks noChangeArrowheads="1"/>
            </p:cNvSpPr>
            <p:nvPr/>
          </p:nvSpPr>
          <p:spPr bwMode="auto">
            <a:xfrm>
              <a:off x="2971800" y="5257800"/>
              <a:ext cx="2133600" cy="533400"/>
            </a:xfrm>
            <a:prstGeom prst="rect">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p>
              <a:pPr algn="ctr"/>
              <a:r>
                <a:rPr lang="en-US" sz="1600" dirty="0">
                  <a:latin typeface="Calibri" pitchFamily="34" charset="0"/>
                </a:rPr>
                <a:t>Operating System</a:t>
              </a:r>
            </a:p>
          </p:txBody>
        </p:sp>
        <p:sp>
          <p:nvSpPr>
            <p:cNvPr id="21" name="Rectangle 20">
              <a:extLst>
                <a:ext uri="{FF2B5EF4-FFF2-40B4-BE49-F238E27FC236}">
                  <a16:creationId xmlns:a16="http://schemas.microsoft.com/office/drawing/2014/main" id="{E26E250F-525E-E423-2A12-49648E61461A}"/>
                </a:ext>
              </a:extLst>
            </p:cNvPr>
            <p:cNvSpPr>
              <a:spLocks noChangeArrowheads="1"/>
            </p:cNvSpPr>
            <p:nvPr/>
          </p:nvSpPr>
          <p:spPr bwMode="auto">
            <a:xfrm>
              <a:off x="2971800" y="4267200"/>
              <a:ext cx="2133600" cy="990600"/>
            </a:xfrm>
            <a:prstGeom prst="rect">
              <a:avLst/>
            </a:prstGeom>
            <a:ln>
              <a:solidFill>
                <a:srgbClr val="C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endParaRPr lang="en-US" sz="1600" dirty="0">
                <a:latin typeface="Calibri" pitchFamily="34" charset="0"/>
              </a:endParaRPr>
            </a:p>
          </p:txBody>
        </p:sp>
        <p:sp>
          <p:nvSpPr>
            <p:cNvPr id="22" name="Rectangle 21">
              <a:extLst>
                <a:ext uri="{FF2B5EF4-FFF2-40B4-BE49-F238E27FC236}">
                  <a16:creationId xmlns:a16="http://schemas.microsoft.com/office/drawing/2014/main" id="{02174E9A-0151-D3CF-8145-28E7F0FC9EBF}"/>
                </a:ext>
              </a:extLst>
            </p:cNvPr>
            <p:cNvSpPr>
              <a:spLocks noChangeArrowheads="1"/>
            </p:cNvSpPr>
            <p:nvPr/>
          </p:nvSpPr>
          <p:spPr bwMode="auto">
            <a:xfrm>
              <a:off x="2971800" y="4572000"/>
              <a:ext cx="1905000" cy="685800"/>
            </a:xfrm>
            <a:prstGeom prst="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1600" b="1">
                  <a:latin typeface="Calibri" pitchFamily="34" charset="0"/>
                </a:rPr>
                <a:t>Process A</a:t>
              </a:r>
            </a:p>
            <a:p>
              <a:pPr algn="ctr"/>
              <a:r>
                <a:rPr lang="en-US" sz="1600">
                  <a:latin typeface="Calibri" pitchFamily="34" charset="0"/>
                </a:rPr>
                <a:t>150 K</a:t>
              </a:r>
            </a:p>
          </p:txBody>
        </p:sp>
        <p:sp>
          <p:nvSpPr>
            <p:cNvPr id="23" name="Rectangle 22">
              <a:extLst>
                <a:ext uri="{FF2B5EF4-FFF2-40B4-BE49-F238E27FC236}">
                  <a16:creationId xmlns:a16="http://schemas.microsoft.com/office/drawing/2014/main" id="{FACBBC97-AC3B-A199-AEF3-70E55029802B}"/>
                </a:ext>
              </a:extLst>
            </p:cNvPr>
            <p:cNvSpPr>
              <a:spLocks noChangeArrowheads="1"/>
            </p:cNvSpPr>
            <p:nvPr/>
          </p:nvSpPr>
          <p:spPr bwMode="auto">
            <a:xfrm>
              <a:off x="2971800" y="1828800"/>
              <a:ext cx="1905000" cy="1219200"/>
            </a:xfrm>
            <a:prstGeom prst="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1600" b="1">
                  <a:latin typeface="Calibri" pitchFamily="34" charset="0"/>
                </a:rPr>
                <a:t>Process C</a:t>
              </a:r>
            </a:p>
            <a:p>
              <a:pPr algn="ctr"/>
              <a:r>
                <a:rPr lang="en-US" sz="1600">
                  <a:latin typeface="Calibri" pitchFamily="34" charset="0"/>
                </a:rPr>
                <a:t>300 K</a:t>
              </a:r>
            </a:p>
          </p:txBody>
        </p:sp>
        <p:sp>
          <p:nvSpPr>
            <p:cNvPr id="24" name="Text Box 11">
              <a:extLst>
                <a:ext uri="{FF2B5EF4-FFF2-40B4-BE49-F238E27FC236}">
                  <a16:creationId xmlns:a16="http://schemas.microsoft.com/office/drawing/2014/main" id="{8B2BAEDB-2AFF-71B9-D372-8FDAC4E50CB1}"/>
                </a:ext>
              </a:extLst>
            </p:cNvPr>
            <p:cNvSpPr txBox="1">
              <a:spLocks noChangeArrowheads="1"/>
            </p:cNvSpPr>
            <p:nvPr/>
          </p:nvSpPr>
          <p:spPr bwMode="auto">
            <a:xfrm>
              <a:off x="1828800" y="4052888"/>
              <a:ext cx="1143000" cy="379613"/>
            </a:xfrm>
            <a:prstGeom prst="rect">
              <a:avLst/>
            </a:prstGeom>
            <a:noFill/>
            <a:ln w="12700" cap="sq">
              <a:noFill/>
              <a:miter lim="800000"/>
              <a:headEnd type="none" w="sm" len="sm"/>
              <a:tailEnd type="none" w="sm" len="sm"/>
            </a:ln>
          </p:spPr>
          <p:txBody>
            <a:bodyPr>
              <a:spAutoFit/>
            </a:bodyPr>
            <a:lstStyle/>
            <a:p>
              <a:pPr>
                <a:spcBef>
                  <a:spcPct val="50000"/>
                </a:spcBef>
              </a:pPr>
              <a:r>
                <a:rPr lang="en-US" sz="1600">
                  <a:latin typeface="Calibri" pitchFamily="34" charset="0"/>
                </a:rPr>
                <a:t>300 K</a:t>
              </a:r>
            </a:p>
          </p:txBody>
        </p:sp>
        <p:sp>
          <p:nvSpPr>
            <p:cNvPr id="25" name="Text Box 12">
              <a:extLst>
                <a:ext uri="{FF2B5EF4-FFF2-40B4-BE49-F238E27FC236}">
                  <a16:creationId xmlns:a16="http://schemas.microsoft.com/office/drawing/2014/main" id="{E5D356E8-6A96-45E2-E2C7-06C9143CB87A}"/>
                </a:ext>
              </a:extLst>
            </p:cNvPr>
            <p:cNvSpPr txBox="1">
              <a:spLocks noChangeArrowheads="1"/>
            </p:cNvSpPr>
            <p:nvPr/>
          </p:nvSpPr>
          <p:spPr bwMode="auto">
            <a:xfrm>
              <a:off x="1828800" y="5638800"/>
              <a:ext cx="1143000" cy="379613"/>
            </a:xfrm>
            <a:prstGeom prst="rect">
              <a:avLst/>
            </a:prstGeom>
            <a:noFill/>
            <a:ln w="12700" cap="sq">
              <a:noFill/>
              <a:miter lim="800000"/>
              <a:headEnd type="none" w="sm" len="sm"/>
              <a:tailEnd type="none" w="sm" len="sm"/>
            </a:ln>
          </p:spPr>
          <p:txBody>
            <a:bodyPr>
              <a:spAutoFit/>
            </a:bodyPr>
            <a:lstStyle/>
            <a:p>
              <a:pPr>
                <a:spcBef>
                  <a:spcPct val="50000"/>
                </a:spcBef>
              </a:pPr>
              <a:r>
                <a:rPr lang="en-US" sz="1600">
                  <a:latin typeface="Calibri" pitchFamily="34" charset="0"/>
                </a:rPr>
                <a:t>0 K</a:t>
              </a:r>
            </a:p>
          </p:txBody>
        </p:sp>
        <p:sp>
          <p:nvSpPr>
            <p:cNvPr id="26" name="Text Box 14">
              <a:extLst>
                <a:ext uri="{FF2B5EF4-FFF2-40B4-BE49-F238E27FC236}">
                  <a16:creationId xmlns:a16="http://schemas.microsoft.com/office/drawing/2014/main" id="{DAA59135-0823-7DF2-57EB-C4504FBB70E8}"/>
                </a:ext>
              </a:extLst>
            </p:cNvPr>
            <p:cNvSpPr txBox="1">
              <a:spLocks noChangeArrowheads="1"/>
            </p:cNvSpPr>
            <p:nvPr/>
          </p:nvSpPr>
          <p:spPr bwMode="auto">
            <a:xfrm>
              <a:off x="1752600" y="5105400"/>
              <a:ext cx="1143000" cy="379613"/>
            </a:xfrm>
            <a:prstGeom prst="rect">
              <a:avLst/>
            </a:prstGeom>
            <a:noFill/>
            <a:ln w="12700" cap="sq">
              <a:noFill/>
              <a:miter lim="800000"/>
              <a:headEnd type="none" w="sm" len="sm"/>
              <a:tailEnd type="none" w="sm" len="sm"/>
            </a:ln>
          </p:spPr>
          <p:txBody>
            <a:bodyPr>
              <a:spAutoFit/>
            </a:bodyPr>
            <a:lstStyle/>
            <a:p>
              <a:pPr>
                <a:spcBef>
                  <a:spcPct val="50000"/>
                </a:spcBef>
              </a:pPr>
              <a:r>
                <a:rPr lang="en-US" sz="1600">
                  <a:latin typeface="Calibri" pitchFamily="34" charset="0"/>
                </a:rPr>
                <a:t>100 K</a:t>
              </a:r>
            </a:p>
          </p:txBody>
        </p:sp>
        <p:sp>
          <p:nvSpPr>
            <p:cNvPr id="27" name="Text Box 15">
              <a:extLst>
                <a:ext uri="{FF2B5EF4-FFF2-40B4-BE49-F238E27FC236}">
                  <a16:creationId xmlns:a16="http://schemas.microsoft.com/office/drawing/2014/main" id="{05B4F273-43F2-0C1F-C5C7-1D8F90452B0C}"/>
                </a:ext>
              </a:extLst>
            </p:cNvPr>
            <p:cNvSpPr txBox="1">
              <a:spLocks noChangeArrowheads="1"/>
            </p:cNvSpPr>
            <p:nvPr/>
          </p:nvSpPr>
          <p:spPr bwMode="auto">
            <a:xfrm>
              <a:off x="1828800" y="2909888"/>
              <a:ext cx="1143000" cy="379613"/>
            </a:xfrm>
            <a:prstGeom prst="rect">
              <a:avLst/>
            </a:prstGeom>
            <a:noFill/>
            <a:ln w="12700" cap="sq">
              <a:noFill/>
              <a:miter lim="800000"/>
              <a:headEnd type="none" w="sm" len="sm"/>
              <a:tailEnd type="none" w="sm" len="sm"/>
            </a:ln>
          </p:spPr>
          <p:txBody>
            <a:bodyPr>
              <a:spAutoFit/>
            </a:bodyPr>
            <a:lstStyle/>
            <a:p>
              <a:pPr>
                <a:spcBef>
                  <a:spcPct val="50000"/>
                </a:spcBef>
              </a:pPr>
              <a:r>
                <a:rPr lang="en-US" sz="1600">
                  <a:latin typeface="Calibri" pitchFamily="34" charset="0"/>
                </a:rPr>
                <a:t>600 K</a:t>
              </a:r>
            </a:p>
          </p:txBody>
        </p:sp>
        <p:sp>
          <p:nvSpPr>
            <p:cNvPr id="28" name="Text Box 16">
              <a:extLst>
                <a:ext uri="{FF2B5EF4-FFF2-40B4-BE49-F238E27FC236}">
                  <a16:creationId xmlns:a16="http://schemas.microsoft.com/office/drawing/2014/main" id="{28A6BA7B-0720-CAF0-A15F-1BFBF0B26628}"/>
                </a:ext>
              </a:extLst>
            </p:cNvPr>
            <p:cNvSpPr txBox="1">
              <a:spLocks noChangeArrowheads="1"/>
            </p:cNvSpPr>
            <p:nvPr/>
          </p:nvSpPr>
          <p:spPr bwMode="auto">
            <a:xfrm>
              <a:off x="5257800" y="2047070"/>
              <a:ext cx="2895600" cy="2862322"/>
            </a:xfrm>
            <a:prstGeom prst="rect">
              <a:avLst/>
            </a:prstGeom>
            <a:noFill/>
            <a:ln w="12700" cap="sq">
              <a:noFill/>
              <a:miter lim="800000"/>
              <a:headEnd type="none" w="sm" len="sm"/>
              <a:tailEnd type="none" w="sm" len="sm"/>
            </a:ln>
          </p:spPr>
          <p:txBody>
            <a:bodyPr>
              <a:spAutoFit/>
            </a:bodyPr>
            <a:lstStyle/>
            <a:p>
              <a:pPr algn="l">
                <a:spcBef>
                  <a:spcPct val="50000"/>
                </a:spcBef>
              </a:pPr>
              <a:r>
                <a:rPr lang="en-US" sz="1600" dirty="0">
                  <a:latin typeface="Calibri" pitchFamily="34" charset="0"/>
                </a:rPr>
                <a:t>Partition 3 = 400 K</a:t>
              </a:r>
            </a:p>
            <a:p>
              <a:pPr algn="l">
                <a:spcBef>
                  <a:spcPct val="50000"/>
                </a:spcBef>
              </a:pPr>
              <a:endParaRPr lang="en-US" sz="1600" dirty="0">
                <a:latin typeface="Calibri" pitchFamily="34" charset="0"/>
              </a:endParaRPr>
            </a:p>
            <a:p>
              <a:pPr algn="l">
                <a:spcBef>
                  <a:spcPct val="50000"/>
                </a:spcBef>
              </a:pPr>
              <a:endParaRPr lang="en-US" sz="1600" dirty="0">
                <a:latin typeface="Calibri" pitchFamily="34" charset="0"/>
              </a:endParaRPr>
            </a:p>
            <a:p>
              <a:pPr algn="l">
                <a:spcBef>
                  <a:spcPct val="50000"/>
                </a:spcBef>
              </a:pPr>
              <a:endParaRPr lang="en-US" sz="1600" dirty="0">
                <a:latin typeface="Calibri" pitchFamily="34" charset="0"/>
              </a:endParaRPr>
            </a:p>
            <a:p>
              <a:pPr algn="l">
                <a:spcBef>
                  <a:spcPct val="50000"/>
                </a:spcBef>
              </a:pPr>
              <a:r>
                <a:rPr lang="en-US" sz="1600" dirty="0">
                  <a:latin typeface="Calibri" pitchFamily="34" charset="0"/>
                </a:rPr>
                <a:t>Partition 2 = 300 K</a:t>
              </a:r>
            </a:p>
            <a:p>
              <a:pPr algn="l">
                <a:spcBef>
                  <a:spcPct val="50000"/>
                </a:spcBef>
              </a:pPr>
              <a:endParaRPr lang="en-US" sz="1600" dirty="0">
                <a:latin typeface="Calibri" pitchFamily="34" charset="0"/>
              </a:endParaRPr>
            </a:p>
            <a:p>
              <a:pPr algn="l">
                <a:spcBef>
                  <a:spcPct val="50000"/>
                </a:spcBef>
              </a:pPr>
              <a:r>
                <a:rPr lang="en-US" sz="1600" dirty="0">
                  <a:latin typeface="Calibri" pitchFamily="34" charset="0"/>
                </a:rPr>
                <a:t>Partition 1 = 200 K</a:t>
              </a:r>
            </a:p>
          </p:txBody>
        </p:sp>
      </p:grpSp>
    </p:spTree>
    <p:extLst>
      <p:ext uri="{BB962C8B-B14F-4D97-AF65-F5344CB8AC3E}">
        <p14:creationId xmlns:p14="http://schemas.microsoft.com/office/powerpoint/2010/main" val="200482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7165" y="862628"/>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2327140" y="934628"/>
            <a:ext cx="6116031" cy="279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ko-KR" dirty="0" smtClean="0">
                <a:latin typeface="Courier New" panose="02070309020205020404" pitchFamily="49" charset="0"/>
                <a:cs typeface="Courier New" panose="02070309020205020404" pitchFamily="49" charset="0"/>
              </a:rPr>
              <a:t>Memory Management</a:t>
            </a:r>
            <a:endParaRPr lang="ko-KR" altLang="en-US" dirty="0">
              <a:solidFill>
                <a:schemeClr val="bg1"/>
              </a:solidFill>
              <a:latin typeface="Arial" pitchFamily="34" charset="0"/>
              <a:cs typeface="Arial" pitchFamily="34" charset="0"/>
            </a:endParaRPr>
          </a:p>
        </p:txBody>
      </p:sp>
      <p:sp>
        <p:nvSpPr>
          <p:cNvPr id="10" name="Rectangle 9"/>
          <p:cNvSpPr/>
          <p:nvPr/>
        </p:nvSpPr>
        <p:spPr>
          <a:xfrm>
            <a:off x="1619505" y="934628"/>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1626224" y="884746"/>
            <a:ext cx="605282" cy="338554"/>
          </a:xfrm>
          <a:prstGeom prst="rect">
            <a:avLst/>
          </a:prstGeom>
          <a:noFill/>
        </p:spPr>
        <p:txBody>
          <a:bodyPr wrap="square" rtlCol="0" anchor="ctr">
            <a:spAutoFit/>
          </a:bodyPr>
          <a:lstStyle/>
          <a:p>
            <a:pPr algn="ctr"/>
            <a:r>
              <a:rPr lang="en-US" altLang="ko-KR" sz="1600" b="1" dirty="0">
                <a:solidFill>
                  <a:schemeClr val="accent1"/>
                </a:solidFill>
                <a:latin typeface="Arial" pitchFamily="34" charset="0"/>
                <a:cs typeface="Arial" pitchFamily="34" charset="0"/>
              </a:rPr>
              <a:t>01</a:t>
            </a:r>
            <a:endParaRPr lang="ko-KR" altLang="en-US" sz="1600" b="1" dirty="0">
              <a:solidFill>
                <a:schemeClr val="accent1"/>
              </a:solidFill>
              <a:latin typeface="Arial" pitchFamily="34" charset="0"/>
              <a:cs typeface="Arial" pitchFamily="34" charset="0"/>
            </a:endParaRPr>
          </a:p>
        </p:txBody>
      </p:sp>
      <p:sp>
        <p:nvSpPr>
          <p:cNvPr id="27" name="Rectangle 26"/>
          <p:cNvSpPr/>
          <p:nvPr/>
        </p:nvSpPr>
        <p:spPr>
          <a:xfrm>
            <a:off x="1527165" y="1283348"/>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2327140" y="1355348"/>
            <a:ext cx="6116031" cy="27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ko-KR" dirty="0" smtClean="0">
                <a:solidFill>
                  <a:schemeClr val="bg1"/>
                </a:solidFill>
                <a:latin typeface="Arial" pitchFamily="34" charset="0"/>
                <a:cs typeface="Arial" pitchFamily="34" charset="0"/>
              </a:rPr>
              <a:t>Address Binding</a:t>
            </a:r>
            <a:endParaRPr lang="ko-KR" altLang="en-US" dirty="0">
              <a:solidFill>
                <a:schemeClr val="bg1"/>
              </a:solidFill>
              <a:latin typeface="Arial" pitchFamily="34" charset="0"/>
              <a:cs typeface="Arial" pitchFamily="34" charset="0"/>
            </a:endParaRPr>
          </a:p>
        </p:txBody>
      </p:sp>
      <p:sp>
        <p:nvSpPr>
          <p:cNvPr id="29" name="Rectangle 28"/>
          <p:cNvSpPr/>
          <p:nvPr/>
        </p:nvSpPr>
        <p:spPr>
          <a:xfrm>
            <a:off x="1619505" y="1355348"/>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1626224" y="1305466"/>
            <a:ext cx="605282" cy="338554"/>
          </a:xfrm>
          <a:prstGeom prst="rect">
            <a:avLst/>
          </a:prstGeom>
          <a:noFill/>
        </p:spPr>
        <p:txBody>
          <a:bodyPr wrap="square" rtlCol="0" anchor="ctr">
            <a:spAutoFit/>
          </a:bodyPr>
          <a:lstStyle/>
          <a:p>
            <a:pPr algn="ctr"/>
            <a:r>
              <a:rPr lang="en-US" altLang="ko-KR" sz="1600" b="1" dirty="0">
                <a:solidFill>
                  <a:schemeClr val="accent2"/>
                </a:solidFill>
                <a:latin typeface="Arial" pitchFamily="34" charset="0"/>
                <a:cs typeface="Arial" pitchFamily="34" charset="0"/>
              </a:rPr>
              <a:t>02</a:t>
            </a:r>
            <a:endParaRPr lang="ko-KR" altLang="en-US" sz="1600" b="1" dirty="0">
              <a:solidFill>
                <a:schemeClr val="accent2"/>
              </a:solidFill>
              <a:latin typeface="Arial" pitchFamily="34" charset="0"/>
              <a:cs typeface="Arial" pitchFamily="34" charset="0"/>
            </a:endParaRPr>
          </a:p>
        </p:txBody>
      </p:sp>
      <p:sp>
        <p:nvSpPr>
          <p:cNvPr id="34" name="Rectangle 33"/>
          <p:cNvSpPr/>
          <p:nvPr/>
        </p:nvSpPr>
        <p:spPr>
          <a:xfrm>
            <a:off x="1527165" y="1715396"/>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2327140" y="1787396"/>
            <a:ext cx="6116031" cy="2793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ko-KR" dirty="0" smtClean="0"/>
              <a:t>Segmentation</a:t>
            </a:r>
            <a:endParaRPr lang="ko-KR" altLang="en-US" dirty="0">
              <a:solidFill>
                <a:schemeClr val="bg1"/>
              </a:solidFill>
              <a:latin typeface="Arial" pitchFamily="34" charset="0"/>
              <a:cs typeface="Arial" pitchFamily="34" charset="0"/>
            </a:endParaRPr>
          </a:p>
        </p:txBody>
      </p:sp>
      <p:sp>
        <p:nvSpPr>
          <p:cNvPr id="36" name="Rectangle 35"/>
          <p:cNvSpPr/>
          <p:nvPr/>
        </p:nvSpPr>
        <p:spPr>
          <a:xfrm>
            <a:off x="1619505" y="1787396"/>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1626224" y="1737514"/>
            <a:ext cx="605282" cy="338554"/>
          </a:xfrm>
          <a:prstGeom prst="rect">
            <a:avLst/>
          </a:prstGeom>
          <a:noFill/>
        </p:spPr>
        <p:txBody>
          <a:bodyPr wrap="square" rtlCol="0" anchor="ctr">
            <a:spAutoFit/>
          </a:bodyPr>
          <a:lstStyle/>
          <a:p>
            <a:pPr algn="ctr"/>
            <a:r>
              <a:rPr lang="en-US" altLang="ko-KR" sz="1600" b="1" dirty="0">
                <a:solidFill>
                  <a:schemeClr val="accent3"/>
                </a:solidFill>
                <a:latin typeface="Arial" pitchFamily="34" charset="0"/>
                <a:cs typeface="Arial" pitchFamily="34" charset="0"/>
              </a:rPr>
              <a:t>03</a:t>
            </a:r>
            <a:endParaRPr lang="ko-KR" altLang="en-US" sz="1600" b="1" dirty="0">
              <a:solidFill>
                <a:schemeClr val="accent3"/>
              </a:solidFill>
              <a:latin typeface="Arial" pitchFamily="34" charset="0"/>
              <a:cs typeface="Arial" pitchFamily="34" charset="0"/>
            </a:endParaRPr>
          </a:p>
        </p:txBody>
      </p:sp>
      <p:sp>
        <p:nvSpPr>
          <p:cNvPr id="40" name="Rectangle 39"/>
          <p:cNvSpPr/>
          <p:nvPr/>
        </p:nvSpPr>
        <p:spPr>
          <a:xfrm>
            <a:off x="1527165" y="2147444"/>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2327140" y="2219444"/>
            <a:ext cx="6116031" cy="2793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ko-KR" dirty="0" smtClean="0"/>
              <a:t>Paging</a:t>
            </a:r>
            <a:endParaRPr lang="ko-KR" altLang="en-US" dirty="0">
              <a:solidFill>
                <a:schemeClr val="bg1"/>
              </a:solidFill>
              <a:latin typeface="Arial" pitchFamily="34" charset="0"/>
              <a:cs typeface="Arial" pitchFamily="34" charset="0"/>
            </a:endParaRPr>
          </a:p>
        </p:txBody>
      </p:sp>
      <p:sp>
        <p:nvSpPr>
          <p:cNvPr id="42" name="Rectangle 41"/>
          <p:cNvSpPr/>
          <p:nvPr/>
        </p:nvSpPr>
        <p:spPr>
          <a:xfrm>
            <a:off x="1619505" y="2219444"/>
            <a:ext cx="612000" cy="27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p:cNvSpPr txBox="1"/>
          <p:nvPr/>
        </p:nvSpPr>
        <p:spPr>
          <a:xfrm>
            <a:off x="1626224" y="2169562"/>
            <a:ext cx="605282" cy="338554"/>
          </a:xfrm>
          <a:prstGeom prst="rect">
            <a:avLst/>
          </a:prstGeom>
          <a:noFill/>
        </p:spPr>
        <p:txBody>
          <a:bodyPr wrap="square" rtlCol="0" anchor="ctr">
            <a:spAutoFit/>
          </a:bodyPr>
          <a:lstStyle/>
          <a:p>
            <a:pPr algn="ctr"/>
            <a:r>
              <a:rPr lang="en-US" altLang="ko-KR" sz="1600" b="1" dirty="0">
                <a:solidFill>
                  <a:schemeClr val="accent4"/>
                </a:solidFill>
                <a:latin typeface="Arial" pitchFamily="34" charset="0"/>
                <a:cs typeface="Arial" pitchFamily="34" charset="0"/>
              </a:rPr>
              <a:t>04</a:t>
            </a:r>
            <a:endParaRPr lang="ko-KR" altLang="en-US" sz="1600" b="1" dirty="0">
              <a:solidFill>
                <a:schemeClr val="accent4"/>
              </a:solidFill>
              <a:latin typeface="Arial" pitchFamily="34" charset="0"/>
              <a:cs typeface="Arial" pitchFamily="34" charset="0"/>
            </a:endParaRPr>
          </a:p>
        </p:txBody>
      </p:sp>
      <p:sp>
        <p:nvSpPr>
          <p:cNvPr id="24" name="Rectangle 23"/>
          <p:cNvSpPr/>
          <p:nvPr/>
        </p:nvSpPr>
        <p:spPr>
          <a:xfrm>
            <a:off x="1527165" y="2549875"/>
            <a:ext cx="7020000" cy="3591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2327140" y="2621875"/>
            <a:ext cx="6116031" cy="279339"/>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dirty="0" smtClean="0"/>
              <a:t>Address Translation</a:t>
            </a:r>
            <a:endParaRPr lang="en-US" dirty="0"/>
          </a:p>
        </p:txBody>
      </p:sp>
      <p:sp>
        <p:nvSpPr>
          <p:cNvPr id="26" name="TextBox 25"/>
          <p:cNvSpPr txBox="1"/>
          <p:nvPr/>
        </p:nvSpPr>
        <p:spPr>
          <a:xfrm>
            <a:off x="1626224" y="2571993"/>
            <a:ext cx="605282" cy="338554"/>
          </a:xfrm>
          <a:prstGeom prst="rect">
            <a:avLst/>
          </a:prstGeom>
          <a:solidFill>
            <a:schemeClr val="bg1"/>
          </a:solidFill>
        </p:spPr>
        <p:txBody>
          <a:bodyPr wrap="square" rtlCol="0" anchor="ctr">
            <a:spAutoFit/>
          </a:bodyPr>
          <a:lstStyle/>
          <a:p>
            <a:pPr algn="ctr"/>
            <a:r>
              <a:rPr lang="en-US" altLang="ko-KR" sz="1600" b="1" dirty="0" smtClean="0">
                <a:solidFill>
                  <a:srgbClr val="99CCFF"/>
                </a:solidFill>
                <a:latin typeface="Arial" pitchFamily="34" charset="0"/>
                <a:cs typeface="Arial" pitchFamily="34" charset="0"/>
              </a:rPr>
              <a:t>05</a:t>
            </a:r>
            <a:endParaRPr lang="ko-KR" altLang="en-US" sz="1600" b="1" dirty="0">
              <a:solidFill>
                <a:srgbClr val="99CCFF"/>
              </a:solidFill>
              <a:latin typeface="Arial" pitchFamily="34" charset="0"/>
              <a:cs typeface="Arial" pitchFamily="34" charset="0"/>
            </a:endParaRPr>
          </a:p>
        </p:txBody>
      </p:sp>
      <p:sp>
        <p:nvSpPr>
          <p:cNvPr id="3" name="Title 2"/>
          <p:cNvSpPr>
            <a:spLocks noGrp="1"/>
          </p:cNvSpPr>
          <p:nvPr>
            <p:ph type="title"/>
          </p:nvPr>
        </p:nvSpPr>
        <p:spPr>
          <a:xfrm>
            <a:off x="1547664" y="25735"/>
            <a:ext cx="7596336" cy="430387"/>
          </a:xfrm>
        </p:spPr>
        <p:txBody>
          <a:bodyPr/>
          <a:lstStyle/>
          <a:p>
            <a:r>
              <a:rPr lang="en-US" smtClean="0"/>
              <a:t>Content </a:t>
            </a:r>
            <a:r>
              <a:rPr lang="en-US" smtClean="0"/>
              <a:t>Lecture#11</a:t>
            </a:r>
            <a:endParaRPr lang="en-US" dirty="0"/>
          </a:p>
        </p:txBody>
      </p:sp>
    </p:spTree>
    <p:extLst>
      <p:ext uri="{BB962C8B-B14F-4D97-AF65-F5344CB8AC3E}">
        <p14:creationId xmlns:p14="http://schemas.microsoft.com/office/powerpoint/2010/main" val="703446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Variable-Sized Partition </a:t>
            </a:r>
            <a:r>
              <a:rPr lang="en-US" dirty="0" smtClean="0"/>
              <a:t>Memory</a:t>
            </a:r>
            <a:endParaRPr lang="en-US" dirty="0"/>
          </a:p>
        </p:txBody>
      </p:sp>
      <p:sp>
        <p:nvSpPr>
          <p:cNvPr id="3" name="Rectangle 3">
            <a:extLst>
              <a:ext uri="{FF2B5EF4-FFF2-40B4-BE49-F238E27FC236}">
                <a16:creationId xmlns:a16="http://schemas.microsoft.com/office/drawing/2014/main" id="{C3468639-F2B7-67B2-63A3-72AB2BD74E0F}"/>
              </a:ext>
            </a:extLst>
          </p:cNvPr>
          <p:cNvSpPr txBox="1">
            <a:spLocks noChangeArrowheads="1"/>
          </p:cNvSpPr>
          <p:nvPr/>
        </p:nvSpPr>
        <p:spPr>
          <a:xfrm>
            <a:off x="755576" y="699542"/>
            <a:ext cx="7909317" cy="33885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sz="1200" dirty="0"/>
              <a:t>The processes would be given as much storage as they required </a:t>
            </a:r>
          </a:p>
          <a:p>
            <a:pPr algn="just">
              <a:lnSpc>
                <a:spcPct val="80000"/>
              </a:lnSpc>
            </a:pPr>
            <a:r>
              <a:rPr lang="en-US" sz="1200" dirty="0"/>
              <a:t>Processes are loaded into consecutive areas until the memory is filled</a:t>
            </a:r>
          </a:p>
          <a:p>
            <a:pPr algn="just">
              <a:lnSpc>
                <a:spcPct val="80000"/>
              </a:lnSpc>
            </a:pPr>
            <a:r>
              <a:rPr lang="en-US" sz="1200" dirty="0"/>
              <a:t>When a partition is free another process is loaded into free partition</a:t>
            </a:r>
          </a:p>
          <a:p>
            <a:pPr algn="just">
              <a:lnSpc>
                <a:spcPct val="80000"/>
              </a:lnSpc>
            </a:pPr>
            <a:r>
              <a:rPr lang="en-US" sz="1200" dirty="0"/>
              <a:t>External fragmentation</a:t>
            </a:r>
          </a:p>
          <a:p>
            <a:pPr lvl="1" algn="just">
              <a:lnSpc>
                <a:spcPct val="80000"/>
              </a:lnSpc>
            </a:pPr>
            <a:r>
              <a:rPr lang="en-US" sz="1200" dirty="0"/>
              <a:t>It refers to the distribution of the free memory space, out-with any process allocation</a:t>
            </a:r>
          </a:p>
          <a:p>
            <a:pPr algn="just">
              <a:lnSpc>
                <a:spcPct val="80000"/>
              </a:lnSpc>
            </a:pPr>
            <a:r>
              <a:rPr lang="en-US" sz="1200" dirty="0"/>
              <a:t>What are the problems here?</a:t>
            </a:r>
          </a:p>
          <a:p>
            <a:pPr lvl="1" algn="just">
              <a:lnSpc>
                <a:spcPct val="80000"/>
              </a:lnSpc>
            </a:pPr>
            <a:r>
              <a:rPr lang="en-US" sz="1200" dirty="0"/>
              <a:t>What if the size of the vacant partition(s) is smaller than the size of the incoming process?</a:t>
            </a:r>
          </a:p>
          <a:p>
            <a:pPr lvl="1" algn="just">
              <a:lnSpc>
                <a:spcPct val="80000"/>
              </a:lnSpc>
            </a:pPr>
            <a:r>
              <a:rPr lang="en-US" sz="1200" dirty="0"/>
              <a:t>A new process cannot be started</a:t>
            </a:r>
          </a:p>
          <a:p>
            <a:pPr marL="914400" lvl="2" indent="0" algn="just">
              <a:lnSpc>
                <a:spcPct val="80000"/>
              </a:lnSpc>
              <a:buNone/>
            </a:pPr>
            <a:endParaRPr lang="en-US" sz="1200" dirty="0"/>
          </a:p>
        </p:txBody>
      </p:sp>
      <p:sp>
        <p:nvSpPr>
          <p:cNvPr id="4" name="TextBox 3">
            <a:extLst>
              <a:ext uri="{FF2B5EF4-FFF2-40B4-BE49-F238E27FC236}">
                <a16:creationId xmlns:a16="http://schemas.microsoft.com/office/drawing/2014/main" id="{BE929F1B-95A3-6CC7-B90C-8B7B38EF2916}"/>
              </a:ext>
            </a:extLst>
          </p:cNvPr>
          <p:cNvSpPr txBox="1"/>
          <p:nvPr/>
        </p:nvSpPr>
        <p:spPr>
          <a:xfrm>
            <a:off x="899592" y="2842142"/>
            <a:ext cx="7935253" cy="2345257"/>
          </a:xfrm>
          <a:prstGeom prst="rect">
            <a:avLst/>
          </a:prstGeom>
          <a:noFill/>
        </p:spPr>
        <p:txBody>
          <a:bodyPr wrap="square">
            <a:spAutoFit/>
          </a:bodyPr>
          <a:lstStyle/>
          <a:p>
            <a:pPr marL="285750" indent="-285750" algn="just">
              <a:lnSpc>
                <a:spcPct val="80000"/>
              </a:lnSpc>
              <a:buFont typeface="Arial" panose="020B0604020202020204" pitchFamily="34" charset="0"/>
              <a:buChar char="•"/>
            </a:pPr>
            <a:r>
              <a:rPr lang="en-US" sz="1200" dirty="0"/>
              <a:t>Solution</a:t>
            </a:r>
          </a:p>
          <a:p>
            <a:pPr marL="742950" lvl="1" indent="-285750" algn="just">
              <a:lnSpc>
                <a:spcPct val="80000"/>
              </a:lnSpc>
              <a:buFont typeface="Arial" panose="020B0604020202020204" pitchFamily="34" charset="0"/>
              <a:buChar char="•"/>
            </a:pPr>
            <a:r>
              <a:rPr lang="en-US" sz="1200" dirty="0"/>
              <a:t>Coalescing</a:t>
            </a:r>
          </a:p>
          <a:p>
            <a:pPr marL="1200150" lvl="2" indent="-285750" algn="just">
              <a:lnSpc>
                <a:spcPct val="80000"/>
              </a:lnSpc>
              <a:buFont typeface="Arial" panose="020B0604020202020204" pitchFamily="34" charset="0"/>
              <a:buChar char="•"/>
            </a:pPr>
            <a:r>
              <a:rPr lang="en-US" sz="1200" dirty="0"/>
              <a:t>It refers to combine two or more adjacent holes to accommodate a large incoming process </a:t>
            </a:r>
          </a:p>
          <a:p>
            <a:pPr marL="1200150" lvl="2" indent="-285750" algn="just">
              <a:lnSpc>
                <a:spcPct val="80000"/>
              </a:lnSpc>
              <a:buFont typeface="Arial" panose="020B0604020202020204" pitchFamily="34" charset="0"/>
              <a:buChar char="•"/>
            </a:pPr>
            <a:r>
              <a:rPr lang="en-US" sz="1200" dirty="0"/>
              <a:t>Difficulty: Coalescing is a time consuming procedure</a:t>
            </a:r>
          </a:p>
          <a:p>
            <a:pPr marL="285750" indent="-285750" algn="just" eaLnBrk="1" hangingPunct="1">
              <a:buFont typeface="Arial" panose="020B0604020202020204" pitchFamily="34" charset="0"/>
              <a:buChar char="•"/>
            </a:pPr>
            <a:r>
              <a:rPr lang="en-US" sz="1200" dirty="0"/>
              <a:t>Variable partition scheme has been used successfully in many computers</a:t>
            </a:r>
          </a:p>
          <a:p>
            <a:pPr marL="285750" indent="-285750" algn="just" eaLnBrk="1" hangingPunct="1">
              <a:buFont typeface="Arial" panose="020B0604020202020204" pitchFamily="34" charset="0"/>
              <a:buChar char="•"/>
            </a:pPr>
            <a:r>
              <a:rPr lang="en-US" sz="1200" dirty="0"/>
              <a:t>Overheads</a:t>
            </a:r>
          </a:p>
          <a:p>
            <a:pPr marL="742950" lvl="1" indent="-285750" algn="just" eaLnBrk="1" hangingPunct="1">
              <a:buFont typeface="Arial" panose="020B0604020202020204" pitchFamily="34" charset="0"/>
              <a:buChar char="•"/>
            </a:pPr>
            <a:r>
              <a:rPr lang="en-US" sz="1200" dirty="0"/>
              <a:t>In variable partition, the system must keep track of </a:t>
            </a:r>
          </a:p>
          <a:p>
            <a:pPr marL="1200150" lvl="2" indent="-285750" algn="just" eaLnBrk="1" hangingPunct="1">
              <a:buFont typeface="Arial" panose="020B0604020202020204" pitchFamily="34" charset="0"/>
              <a:buChar char="•"/>
            </a:pPr>
            <a:r>
              <a:rPr lang="en-US" sz="1200" dirty="0"/>
              <a:t>the position</a:t>
            </a:r>
          </a:p>
          <a:p>
            <a:pPr marL="1200150" lvl="2" indent="-285750" algn="just" eaLnBrk="1" hangingPunct="1">
              <a:buFont typeface="Arial" panose="020B0604020202020204" pitchFamily="34" charset="0"/>
              <a:buChar char="•"/>
            </a:pPr>
            <a:r>
              <a:rPr lang="en-US" sz="1200" dirty="0"/>
              <a:t>size of each hole</a:t>
            </a:r>
          </a:p>
          <a:p>
            <a:pPr marL="1200150" lvl="2" indent="-285750" algn="just" eaLnBrk="1" hangingPunct="1">
              <a:buFont typeface="Arial" panose="020B0604020202020204" pitchFamily="34" charset="0"/>
              <a:buChar char="•"/>
            </a:pPr>
            <a:r>
              <a:rPr lang="en-US" sz="1200" dirty="0"/>
              <a:t>taking account of the effect of coalescing</a:t>
            </a:r>
          </a:p>
          <a:p>
            <a:pPr marL="742950" lvl="1" indent="-285750" algn="just" eaLnBrk="1" hangingPunct="1">
              <a:buFont typeface="Arial" panose="020B0604020202020204" pitchFamily="34" charset="0"/>
              <a:buChar char="•"/>
            </a:pPr>
            <a:r>
              <a:rPr lang="en-US" sz="1200" dirty="0"/>
              <a:t>The solution is to use linked list, which contains</a:t>
            </a:r>
          </a:p>
          <a:p>
            <a:pPr marL="1200150" lvl="2" indent="-285750" algn="just" eaLnBrk="1" hangingPunct="1">
              <a:buFont typeface="Arial" panose="020B0604020202020204" pitchFamily="34" charset="0"/>
              <a:buChar char="•"/>
            </a:pPr>
            <a:r>
              <a:rPr lang="en-US" sz="1200" dirty="0"/>
              <a:t>Pointer to the start of each hole and</a:t>
            </a:r>
          </a:p>
          <a:p>
            <a:pPr marL="1200150" lvl="2" indent="-285750" algn="just" eaLnBrk="1" hangingPunct="1">
              <a:buFont typeface="Arial" panose="020B0604020202020204" pitchFamily="34" charset="0"/>
              <a:buChar char="•"/>
            </a:pPr>
            <a:r>
              <a:rPr lang="en-US" sz="1200" dirty="0"/>
              <a:t>The hole size</a:t>
            </a:r>
          </a:p>
        </p:txBody>
      </p:sp>
    </p:spTree>
    <p:extLst>
      <p:ext uri="{BB962C8B-B14F-4D97-AF65-F5344CB8AC3E}">
        <p14:creationId xmlns:p14="http://schemas.microsoft.com/office/powerpoint/2010/main" val="296337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Variable-Sized Partition </a:t>
            </a:r>
            <a:r>
              <a:rPr lang="en-US" dirty="0" smtClean="0"/>
              <a:t>Memory</a:t>
            </a:r>
            <a:endParaRPr lang="en-US" dirty="0"/>
          </a:p>
        </p:txBody>
      </p:sp>
      <p:sp>
        <p:nvSpPr>
          <p:cNvPr id="3" name="TextBox 2">
            <a:extLst>
              <a:ext uri="{FF2B5EF4-FFF2-40B4-BE49-F238E27FC236}">
                <a16:creationId xmlns:a16="http://schemas.microsoft.com/office/drawing/2014/main" id="{845586D0-8D4E-982A-E9E9-26E8DD689FEE}"/>
              </a:ext>
            </a:extLst>
          </p:cNvPr>
          <p:cNvSpPr txBox="1"/>
          <p:nvPr/>
        </p:nvSpPr>
        <p:spPr>
          <a:xfrm>
            <a:off x="671804" y="1332495"/>
            <a:ext cx="8364692" cy="3173176"/>
          </a:xfrm>
          <a:prstGeom prst="rect">
            <a:avLst/>
          </a:prstGeom>
          <a:noFill/>
        </p:spPr>
        <p:txBody>
          <a:bodyPr wrap="square">
            <a:spAutoFit/>
          </a:bodyPr>
          <a:lstStyle/>
          <a:p>
            <a:pPr algn="just" eaLnBrk="1" hangingPunct="1">
              <a:lnSpc>
                <a:spcPct val="130000"/>
              </a:lnSpc>
            </a:pPr>
            <a:r>
              <a:rPr lang="en-US" sz="1400" dirty="0"/>
              <a:t>Variable-sized partition with compaction</a:t>
            </a:r>
          </a:p>
          <a:p>
            <a:pPr lvl="1" algn="just" eaLnBrk="1" hangingPunct="1">
              <a:lnSpc>
                <a:spcPct val="130000"/>
              </a:lnSpc>
            </a:pPr>
            <a:r>
              <a:rPr lang="en-US" sz="1400" dirty="0"/>
              <a:t>Compaction is a process of physically moving memory resident processes to close up the holes</a:t>
            </a:r>
          </a:p>
          <a:p>
            <a:pPr lvl="1" algn="just" eaLnBrk="1" hangingPunct="1">
              <a:lnSpc>
                <a:spcPct val="130000"/>
              </a:lnSpc>
            </a:pPr>
            <a:r>
              <a:rPr lang="en-US" sz="1400" dirty="0"/>
              <a:t>Difficulty;</a:t>
            </a:r>
          </a:p>
          <a:p>
            <a:pPr lvl="2" algn="just" eaLnBrk="1" hangingPunct="1">
              <a:lnSpc>
                <a:spcPct val="130000"/>
              </a:lnSpc>
            </a:pPr>
            <a:r>
              <a:rPr lang="en-US" sz="1400" dirty="0"/>
              <a:t>It is a time consuming procedure</a:t>
            </a:r>
          </a:p>
          <a:p>
            <a:pPr lvl="1" algn="just" eaLnBrk="1" hangingPunct="1">
              <a:lnSpc>
                <a:spcPct val="130000"/>
              </a:lnSpc>
            </a:pPr>
            <a:r>
              <a:rPr lang="en-US" sz="1400" dirty="0"/>
              <a:t>All processes are suspended while reshuffling takes place</a:t>
            </a:r>
          </a:p>
          <a:p>
            <a:pPr lvl="1" algn="just" eaLnBrk="1" hangingPunct="1">
              <a:lnSpc>
                <a:spcPct val="130000"/>
              </a:lnSpc>
            </a:pPr>
            <a:r>
              <a:rPr lang="en-US" sz="1400" dirty="0"/>
              <a:t>Not feasible in time critical system</a:t>
            </a:r>
          </a:p>
          <a:p>
            <a:pPr lvl="1" algn="just" eaLnBrk="1" hangingPunct="1">
              <a:lnSpc>
                <a:spcPct val="130000"/>
              </a:lnSpc>
            </a:pPr>
            <a:r>
              <a:rPr lang="en-US" sz="1400" dirty="0"/>
              <a:t>Compaction may be performed</a:t>
            </a:r>
          </a:p>
          <a:p>
            <a:pPr lvl="2" algn="just" eaLnBrk="1" hangingPunct="1">
              <a:lnSpc>
                <a:spcPct val="130000"/>
              </a:lnSpc>
            </a:pPr>
            <a:r>
              <a:rPr lang="en-US" sz="1400" dirty="0"/>
              <a:t>As soon as any process terminates</a:t>
            </a:r>
          </a:p>
          <a:p>
            <a:pPr lvl="2" algn="just" eaLnBrk="1" hangingPunct="1">
              <a:lnSpc>
                <a:spcPct val="130000"/>
              </a:lnSpc>
            </a:pPr>
            <a:r>
              <a:rPr lang="en-US" sz="1400" dirty="0"/>
              <a:t>When new process cannot load due to fragmentation</a:t>
            </a:r>
          </a:p>
          <a:p>
            <a:pPr lvl="2" algn="just" eaLnBrk="1" hangingPunct="1">
              <a:lnSpc>
                <a:spcPct val="130000"/>
              </a:lnSpc>
            </a:pPr>
            <a:r>
              <a:rPr lang="en-US" sz="1400" dirty="0"/>
              <a:t>At fixed intervals</a:t>
            </a:r>
          </a:p>
          <a:p>
            <a:pPr lvl="2" algn="just" eaLnBrk="1" hangingPunct="1">
              <a:lnSpc>
                <a:spcPct val="130000"/>
              </a:lnSpc>
            </a:pPr>
            <a:r>
              <a:rPr lang="en-US" sz="1400" dirty="0"/>
              <a:t>When the user decide to do</a:t>
            </a:r>
            <a:endParaRPr lang="en-PK" sz="1400" dirty="0"/>
          </a:p>
        </p:txBody>
      </p:sp>
    </p:spTree>
    <p:extLst>
      <p:ext uri="{BB962C8B-B14F-4D97-AF65-F5344CB8AC3E}">
        <p14:creationId xmlns:p14="http://schemas.microsoft.com/office/powerpoint/2010/main" val="40907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a:t>
            </a:r>
            <a:endParaRPr lang="en-US" dirty="0"/>
          </a:p>
        </p:txBody>
      </p:sp>
      <p:pic>
        <p:nvPicPr>
          <p:cNvPr id="3" name="Picture 2">
            <a:extLst>
              <a:ext uri="{FF2B5EF4-FFF2-40B4-BE49-F238E27FC236}">
                <a16:creationId xmlns:a16="http://schemas.microsoft.com/office/drawing/2014/main" id="{3319541A-2D68-7AB9-E034-9EFC5FA036F2}"/>
              </a:ext>
            </a:extLst>
          </p:cNvPr>
          <p:cNvPicPr>
            <a:picLocks noChangeAspect="1"/>
          </p:cNvPicPr>
          <p:nvPr/>
        </p:nvPicPr>
        <p:blipFill rotWithShape="1">
          <a:blip r:embed="rId2"/>
          <a:srcRect l="36340" t="33325" r="33464" b="30422"/>
          <a:stretch/>
        </p:blipFill>
        <p:spPr>
          <a:xfrm>
            <a:off x="5496528" y="2571750"/>
            <a:ext cx="3631015" cy="2452114"/>
          </a:xfrm>
          <a:prstGeom prst="rect">
            <a:avLst/>
          </a:prstGeom>
        </p:spPr>
      </p:pic>
      <p:grpSp>
        <p:nvGrpSpPr>
          <p:cNvPr id="4" name="Group 3">
            <a:extLst>
              <a:ext uri="{FF2B5EF4-FFF2-40B4-BE49-F238E27FC236}">
                <a16:creationId xmlns:a16="http://schemas.microsoft.com/office/drawing/2014/main" id="{21EDFCDD-DBF1-4944-D101-A53E015DF0F4}"/>
              </a:ext>
            </a:extLst>
          </p:cNvPr>
          <p:cNvGrpSpPr/>
          <p:nvPr/>
        </p:nvGrpSpPr>
        <p:grpSpPr>
          <a:xfrm>
            <a:off x="1187624" y="915566"/>
            <a:ext cx="5112568" cy="2524122"/>
            <a:chOff x="164909" y="2099389"/>
            <a:chExt cx="6895323" cy="3100186"/>
          </a:xfrm>
        </p:grpSpPr>
        <p:pic>
          <p:nvPicPr>
            <p:cNvPr id="5" name="Picture 4">
              <a:extLst>
                <a:ext uri="{FF2B5EF4-FFF2-40B4-BE49-F238E27FC236}">
                  <a16:creationId xmlns:a16="http://schemas.microsoft.com/office/drawing/2014/main" id="{1CF4B4F4-FC56-EFC9-A98F-D6D920CBDA5E}"/>
                </a:ext>
              </a:extLst>
            </p:cNvPr>
            <p:cNvPicPr>
              <a:picLocks noChangeAspect="1"/>
            </p:cNvPicPr>
            <p:nvPr/>
          </p:nvPicPr>
          <p:blipFill rotWithShape="1">
            <a:blip r:embed="rId3"/>
            <a:srcRect l="12398" t="32789" r="31046" b="22006"/>
            <a:stretch/>
          </p:blipFill>
          <p:spPr>
            <a:xfrm>
              <a:off x="164909" y="2099389"/>
              <a:ext cx="6895323" cy="3100186"/>
            </a:xfrm>
            <a:prstGeom prst="rect">
              <a:avLst/>
            </a:prstGeom>
          </p:spPr>
        </p:pic>
        <p:sp>
          <p:nvSpPr>
            <p:cNvPr id="6" name="TextBox 5">
              <a:extLst>
                <a:ext uri="{FF2B5EF4-FFF2-40B4-BE49-F238E27FC236}">
                  <a16:creationId xmlns:a16="http://schemas.microsoft.com/office/drawing/2014/main" id="{5FA10483-FBAD-58B2-B168-4E828D6E3862}"/>
                </a:ext>
              </a:extLst>
            </p:cNvPr>
            <p:cNvSpPr txBox="1"/>
            <p:nvPr/>
          </p:nvSpPr>
          <p:spPr>
            <a:xfrm>
              <a:off x="4959061" y="3317586"/>
              <a:ext cx="937983" cy="261610"/>
            </a:xfrm>
            <a:prstGeom prst="rect">
              <a:avLst/>
            </a:prstGeom>
            <a:noFill/>
          </p:spPr>
          <p:txBody>
            <a:bodyPr wrap="square" rtlCol="0">
              <a:spAutoFit/>
            </a:bodyPr>
            <a:lstStyle/>
            <a:p>
              <a:r>
                <a:rPr lang="en-US" sz="1100" dirty="0"/>
                <a:t>Logical Add</a:t>
              </a:r>
              <a:endParaRPr lang="en-PK" sz="1100" dirty="0"/>
            </a:p>
          </p:txBody>
        </p:sp>
        <p:sp>
          <p:nvSpPr>
            <p:cNvPr id="7" name="TextBox 6">
              <a:extLst>
                <a:ext uri="{FF2B5EF4-FFF2-40B4-BE49-F238E27FC236}">
                  <a16:creationId xmlns:a16="http://schemas.microsoft.com/office/drawing/2014/main" id="{DA3140F8-028D-1A53-64B0-8CF8AACA4555}"/>
                </a:ext>
              </a:extLst>
            </p:cNvPr>
            <p:cNvSpPr txBox="1"/>
            <p:nvPr/>
          </p:nvSpPr>
          <p:spPr>
            <a:xfrm>
              <a:off x="5897044" y="3317586"/>
              <a:ext cx="788437" cy="276999"/>
            </a:xfrm>
            <a:prstGeom prst="rect">
              <a:avLst/>
            </a:prstGeom>
            <a:noFill/>
          </p:spPr>
          <p:txBody>
            <a:bodyPr wrap="square" rtlCol="0">
              <a:spAutoFit/>
            </a:bodyPr>
            <a:lstStyle/>
            <a:p>
              <a:r>
                <a:rPr lang="en-US" sz="1200" b="1" dirty="0" err="1"/>
                <a:t>D+Base</a:t>
              </a:r>
              <a:endParaRPr lang="en-PK" sz="1200" b="1" dirty="0"/>
            </a:p>
          </p:txBody>
        </p:sp>
      </p:grpSp>
    </p:spTree>
    <p:extLst>
      <p:ext uri="{BB962C8B-B14F-4D97-AF65-F5344CB8AC3E}">
        <p14:creationId xmlns:p14="http://schemas.microsoft.com/office/powerpoint/2010/main" val="113171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TextBox 2">
            <a:extLst>
              <a:ext uri="{FF2B5EF4-FFF2-40B4-BE49-F238E27FC236}">
                <a16:creationId xmlns:a16="http://schemas.microsoft.com/office/drawing/2014/main" id="{0392E722-A4E6-C414-C9AD-5FA9AA046FAF}"/>
              </a:ext>
            </a:extLst>
          </p:cNvPr>
          <p:cNvSpPr txBox="1"/>
          <p:nvPr/>
        </p:nvSpPr>
        <p:spPr>
          <a:xfrm>
            <a:off x="971600" y="771550"/>
            <a:ext cx="6466114" cy="1920526"/>
          </a:xfrm>
          <a:prstGeom prst="rect">
            <a:avLst/>
          </a:prstGeom>
          <a:noFill/>
        </p:spPr>
        <p:txBody>
          <a:bodyPr wrap="square">
            <a:spAutoFit/>
          </a:bodyPr>
          <a:lstStyle/>
          <a:p>
            <a:pPr marL="342900" indent="-342900" algn="just" eaLnBrk="1" hangingPunct="1">
              <a:lnSpc>
                <a:spcPct val="90000"/>
              </a:lnSpc>
              <a:buFont typeface="Arial" panose="020B0604020202020204" pitchFamily="34" charset="0"/>
              <a:buChar char="•"/>
            </a:pPr>
            <a:r>
              <a:rPr lang="en-US" sz="1200" dirty="0"/>
              <a:t>Fixed sized and variable sized partitions are insufficient due to</a:t>
            </a:r>
          </a:p>
          <a:p>
            <a:pPr marL="800100" lvl="1" indent="-342900" algn="just" eaLnBrk="1" hangingPunct="1">
              <a:lnSpc>
                <a:spcPct val="90000"/>
              </a:lnSpc>
              <a:buFont typeface="Arial" panose="020B0604020202020204" pitchFamily="34" charset="0"/>
              <a:buChar char="•"/>
            </a:pPr>
            <a:r>
              <a:rPr lang="en-US" sz="1200" dirty="0"/>
              <a:t>Internal fragmentation</a:t>
            </a:r>
          </a:p>
          <a:p>
            <a:pPr marL="800100" lvl="1" indent="-342900" algn="just" eaLnBrk="1" hangingPunct="1">
              <a:lnSpc>
                <a:spcPct val="90000"/>
              </a:lnSpc>
              <a:buFont typeface="Arial" panose="020B0604020202020204" pitchFamily="34" charset="0"/>
              <a:buChar char="•"/>
            </a:pPr>
            <a:r>
              <a:rPr lang="en-US" sz="1200" dirty="0"/>
              <a:t>External fragmentation</a:t>
            </a:r>
          </a:p>
          <a:p>
            <a:pPr marL="342900" indent="-342900" algn="just" eaLnBrk="1" hangingPunct="1">
              <a:lnSpc>
                <a:spcPct val="90000"/>
              </a:lnSpc>
              <a:buFont typeface="Arial" panose="020B0604020202020204" pitchFamily="34" charset="0"/>
              <a:buChar char="•"/>
            </a:pPr>
            <a:r>
              <a:rPr lang="en-US" sz="1200" dirty="0"/>
              <a:t>Paging removes these problems</a:t>
            </a:r>
          </a:p>
          <a:p>
            <a:pPr marL="800100" lvl="1" indent="-342900" algn="just" eaLnBrk="1" hangingPunct="1">
              <a:lnSpc>
                <a:spcPct val="90000"/>
              </a:lnSpc>
              <a:buFont typeface="Arial" panose="020B0604020202020204" pitchFamily="34" charset="0"/>
              <a:buChar char="•"/>
            </a:pPr>
            <a:r>
              <a:rPr lang="en-US" sz="1200" dirty="0"/>
              <a:t>Main memory is partitioned into equal fixed-size chunks called </a:t>
            </a:r>
            <a:r>
              <a:rPr lang="en-US" sz="1200" b="1" dirty="0"/>
              <a:t>frames</a:t>
            </a:r>
          </a:p>
          <a:p>
            <a:pPr marL="800100" lvl="1" indent="-342900" algn="just" eaLnBrk="1" hangingPunct="1">
              <a:lnSpc>
                <a:spcPct val="90000"/>
              </a:lnSpc>
              <a:buFont typeface="Arial" panose="020B0604020202020204" pitchFamily="34" charset="0"/>
              <a:buChar char="•"/>
            </a:pPr>
            <a:r>
              <a:rPr lang="en-US" sz="1200" dirty="0"/>
              <a:t>Relatively small in size</a:t>
            </a:r>
          </a:p>
          <a:p>
            <a:pPr marL="800100" lvl="1" indent="-342900" algn="just" eaLnBrk="1" hangingPunct="1">
              <a:lnSpc>
                <a:spcPct val="90000"/>
              </a:lnSpc>
              <a:buFont typeface="Arial" panose="020B0604020202020204" pitchFamily="34" charset="0"/>
              <a:buChar char="•"/>
            </a:pPr>
            <a:r>
              <a:rPr lang="en-US" sz="1200" dirty="0"/>
              <a:t>Each process is also divided into fixed size chunks called </a:t>
            </a:r>
            <a:r>
              <a:rPr lang="en-US" sz="1200" b="1" dirty="0"/>
              <a:t>pages</a:t>
            </a:r>
          </a:p>
          <a:p>
            <a:pPr marL="800100" lvl="1" indent="-342900" algn="just" eaLnBrk="1" hangingPunct="1">
              <a:lnSpc>
                <a:spcPct val="90000"/>
              </a:lnSpc>
              <a:buFont typeface="Arial" panose="020B0604020202020204" pitchFamily="34" charset="0"/>
              <a:buChar char="•"/>
            </a:pPr>
            <a:r>
              <a:rPr lang="en-US" sz="1200" dirty="0"/>
              <a:t>Same size as memory frames</a:t>
            </a:r>
          </a:p>
          <a:p>
            <a:pPr marL="800100" lvl="1" indent="-342900" algn="just" eaLnBrk="1" hangingPunct="1">
              <a:lnSpc>
                <a:spcPct val="90000"/>
              </a:lnSpc>
              <a:buFont typeface="Arial" panose="020B0604020202020204" pitchFamily="34" charset="0"/>
              <a:buChar char="•"/>
            </a:pPr>
            <a:r>
              <a:rPr lang="en-US" sz="1200" dirty="0"/>
              <a:t>Page size is typically power of 2 (typically 4K-8K)</a:t>
            </a:r>
          </a:p>
          <a:p>
            <a:pPr marL="1200150" lvl="2" indent="-285750" algn="just" eaLnBrk="1" hangingPunct="1">
              <a:lnSpc>
                <a:spcPct val="90000"/>
              </a:lnSpc>
              <a:buFont typeface="Arial" panose="020B0604020202020204" pitchFamily="34" charset="0"/>
              <a:buChar char="•"/>
            </a:pPr>
            <a:r>
              <a:rPr lang="en-US" sz="1200" dirty="0"/>
              <a:t>depending on the computer architecture</a:t>
            </a:r>
          </a:p>
          <a:p>
            <a:pPr marL="800100" lvl="1" indent="-342900" algn="just" eaLnBrk="1" hangingPunct="1">
              <a:lnSpc>
                <a:spcPct val="90000"/>
              </a:lnSpc>
              <a:buFont typeface="Arial" panose="020B0604020202020204" pitchFamily="34" charset="0"/>
              <a:buChar char="•"/>
            </a:pPr>
            <a:r>
              <a:rPr lang="en-US" sz="1200" dirty="0"/>
              <a:t>No need of contiguous frames for a process or even in correct order</a:t>
            </a:r>
          </a:p>
        </p:txBody>
      </p:sp>
      <p:pic>
        <p:nvPicPr>
          <p:cNvPr id="4" name="Picture 3">
            <a:extLst>
              <a:ext uri="{FF2B5EF4-FFF2-40B4-BE49-F238E27FC236}">
                <a16:creationId xmlns:a16="http://schemas.microsoft.com/office/drawing/2014/main" id="{68055D75-42E4-DB98-37AF-71615AC431B2}"/>
              </a:ext>
            </a:extLst>
          </p:cNvPr>
          <p:cNvPicPr>
            <a:picLocks noChangeAspect="1"/>
          </p:cNvPicPr>
          <p:nvPr/>
        </p:nvPicPr>
        <p:blipFill rotWithShape="1">
          <a:blip r:embed="rId2"/>
          <a:srcRect l="33686" t="22992" r="21937" b="27893"/>
          <a:stretch/>
        </p:blipFill>
        <p:spPr>
          <a:xfrm>
            <a:off x="3419872" y="2718085"/>
            <a:ext cx="3826155" cy="2382079"/>
          </a:xfrm>
          <a:prstGeom prst="rect">
            <a:avLst/>
          </a:prstGeom>
        </p:spPr>
      </p:pic>
    </p:spTree>
    <p:extLst>
      <p:ext uri="{BB962C8B-B14F-4D97-AF65-F5344CB8AC3E}">
        <p14:creationId xmlns:p14="http://schemas.microsoft.com/office/powerpoint/2010/main" val="125060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t>
            </a:r>
            <a:r>
              <a:rPr lang="en-US" dirty="0" smtClean="0"/>
              <a:t>Addressing</a:t>
            </a:r>
            <a:endParaRPr lang="en-US" dirty="0"/>
          </a:p>
        </p:txBody>
      </p:sp>
      <p:sp>
        <p:nvSpPr>
          <p:cNvPr id="3" name="Rectangle 3">
            <a:extLst>
              <a:ext uri="{FF2B5EF4-FFF2-40B4-BE49-F238E27FC236}">
                <a16:creationId xmlns:a16="http://schemas.microsoft.com/office/drawing/2014/main" id="{6066D5B2-2329-588C-FAA4-9AEE8C94B0F6}"/>
              </a:ext>
            </a:extLst>
          </p:cNvPr>
          <p:cNvSpPr txBox="1">
            <a:spLocks noChangeArrowheads="1"/>
          </p:cNvSpPr>
          <p:nvPr/>
        </p:nvSpPr>
        <p:spPr>
          <a:xfrm>
            <a:off x="1115616" y="814388"/>
            <a:ext cx="5981511" cy="3579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sz="1200" dirty="0"/>
              <a:t>In paging, a memory address locations has the form (</a:t>
            </a:r>
            <a:r>
              <a:rPr lang="en-US" sz="1200" dirty="0" err="1"/>
              <a:t>p,d</a:t>
            </a:r>
            <a:r>
              <a:rPr lang="en-US" sz="1200" dirty="0"/>
              <a:t>)</a:t>
            </a:r>
          </a:p>
          <a:p>
            <a:pPr lvl="1" algn="just">
              <a:lnSpc>
                <a:spcPct val="80000"/>
              </a:lnSpc>
            </a:pPr>
            <a:r>
              <a:rPr lang="en-US" sz="1200" dirty="0"/>
              <a:t>Where </a:t>
            </a:r>
            <a:r>
              <a:rPr lang="en-US" sz="1200" b="1" dirty="0"/>
              <a:t>p</a:t>
            </a:r>
            <a:r>
              <a:rPr lang="en-US" sz="1200" dirty="0"/>
              <a:t> is number of the page</a:t>
            </a:r>
          </a:p>
          <a:p>
            <a:pPr lvl="1" algn="just">
              <a:lnSpc>
                <a:spcPct val="80000"/>
              </a:lnSpc>
            </a:pPr>
            <a:r>
              <a:rPr lang="en-US" sz="1200" b="1" dirty="0"/>
              <a:t>d</a:t>
            </a:r>
            <a:r>
              <a:rPr lang="en-US" sz="1200" dirty="0"/>
              <a:t> is the displacement (or offset) of the location from the start of the page</a:t>
            </a:r>
          </a:p>
          <a:p>
            <a:pPr algn="just">
              <a:lnSpc>
                <a:spcPct val="80000"/>
              </a:lnSpc>
            </a:pPr>
            <a:r>
              <a:rPr lang="en-US" sz="1200" dirty="0"/>
              <a:t>These parameters are derived from the actual memory address</a:t>
            </a:r>
          </a:p>
          <a:p>
            <a:pPr algn="just">
              <a:lnSpc>
                <a:spcPct val="80000"/>
              </a:lnSpc>
            </a:pPr>
            <a:r>
              <a:rPr lang="en-US" sz="1200" dirty="0"/>
              <a:t>Consider an example of 16-bit address;</a:t>
            </a:r>
          </a:p>
          <a:p>
            <a:pPr lvl="1" algn="just">
              <a:lnSpc>
                <a:spcPct val="80000"/>
              </a:lnSpc>
            </a:pPr>
            <a:r>
              <a:rPr lang="en-US" sz="1200" b="1" dirty="0"/>
              <a:t>p</a:t>
            </a:r>
            <a:r>
              <a:rPr lang="en-US" sz="1200" dirty="0"/>
              <a:t> - page no. has the value range 0 to 31 (2</a:t>
            </a:r>
            <a:r>
              <a:rPr lang="en-US" sz="1200" baseline="30000" dirty="0"/>
              <a:t>5</a:t>
            </a:r>
            <a:r>
              <a:rPr lang="en-US" sz="1200" dirty="0"/>
              <a:t>-1) or 32 pages</a:t>
            </a:r>
          </a:p>
          <a:p>
            <a:pPr lvl="1" algn="just">
              <a:lnSpc>
                <a:spcPct val="80000"/>
              </a:lnSpc>
            </a:pPr>
            <a:r>
              <a:rPr lang="en-US" sz="1200" b="1" dirty="0"/>
              <a:t>d</a:t>
            </a:r>
            <a:r>
              <a:rPr lang="en-US" sz="1200" dirty="0"/>
              <a:t> – displacement value range 0 – 2047 i.e. (2</a:t>
            </a:r>
            <a:r>
              <a:rPr lang="en-US" sz="1200" baseline="30000" dirty="0"/>
              <a:t>11</a:t>
            </a:r>
            <a:r>
              <a:rPr lang="en-US" sz="1200" dirty="0"/>
              <a:t>-1)</a:t>
            </a:r>
          </a:p>
          <a:p>
            <a:pPr lvl="1" algn="just">
              <a:lnSpc>
                <a:spcPct val="80000"/>
              </a:lnSpc>
            </a:pPr>
            <a:r>
              <a:rPr lang="en-US" sz="1200" dirty="0"/>
              <a:t>This system would have 32 pages each of 2048 locations</a:t>
            </a:r>
          </a:p>
          <a:p>
            <a:pPr lvl="1" algn="just">
              <a:lnSpc>
                <a:spcPct val="80000"/>
              </a:lnSpc>
            </a:pPr>
            <a:r>
              <a:rPr lang="en-US" sz="1200" dirty="0"/>
              <a:t>Example;	</a:t>
            </a:r>
          </a:p>
          <a:p>
            <a:pPr lvl="2" algn="just">
              <a:lnSpc>
                <a:spcPct val="80000"/>
              </a:lnSpc>
              <a:buFont typeface="Wingdings" pitchFamily="2" charset="2"/>
              <a:buNone/>
            </a:pPr>
            <a:r>
              <a:rPr lang="en-US" sz="1200" dirty="0"/>
              <a:t>		Page no		Displacement</a:t>
            </a:r>
          </a:p>
          <a:p>
            <a:pPr lvl="2" algn="just">
              <a:lnSpc>
                <a:spcPct val="80000"/>
              </a:lnSpc>
              <a:buFont typeface="Wingdings" pitchFamily="2" charset="2"/>
              <a:buNone/>
            </a:pPr>
            <a:r>
              <a:rPr lang="en-US" sz="1200" dirty="0"/>
              <a:t>	Binary	01101		00000101100</a:t>
            </a:r>
          </a:p>
          <a:p>
            <a:pPr lvl="2" algn="just">
              <a:lnSpc>
                <a:spcPct val="80000"/>
              </a:lnSpc>
              <a:buFont typeface="Wingdings" pitchFamily="2" charset="2"/>
              <a:buNone/>
            </a:pPr>
            <a:r>
              <a:rPr lang="en-US" sz="1200" dirty="0"/>
              <a:t>	Decimal	13		44</a:t>
            </a:r>
          </a:p>
          <a:p>
            <a:pPr lvl="2" algn="just">
              <a:lnSpc>
                <a:spcPct val="80000"/>
              </a:lnSpc>
            </a:pPr>
            <a:r>
              <a:rPr lang="en-US" sz="1200" dirty="0"/>
              <a:t>Hence Page address is (13,44)</a:t>
            </a:r>
          </a:p>
        </p:txBody>
      </p:sp>
      <p:grpSp>
        <p:nvGrpSpPr>
          <p:cNvPr id="4" name="Group 3">
            <a:extLst>
              <a:ext uri="{FF2B5EF4-FFF2-40B4-BE49-F238E27FC236}">
                <a16:creationId xmlns:a16="http://schemas.microsoft.com/office/drawing/2014/main" id="{CF170AB8-2097-E2E1-EA25-25B3BAC116BE}"/>
              </a:ext>
            </a:extLst>
          </p:cNvPr>
          <p:cNvGrpSpPr/>
          <p:nvPr/>
        </p:nvGrpSpPr>
        <p:grpSpPr>
          <a:xfrm>
            <a:off x="5004048" y="3507854"/>
            <a:ext cx="3671889" cy="1411287"/>
            <a:chOff x="5272863" y="5000626"/>
            <a:chExt cx="3671889" cy="1411287"/>
          </a:xfrm>
        </p:grpSpPr>
        <p:grpSp>
          <p:nvGrpSpPr>
            <p:cNvPr id="5" name="Group 4">
              <a:extLst>
                <a:ext uri="{FF2B5EF4-FFF2-40B4-BE49-F238E27FC236}">
                  <a16:creationId xmlns:a16="http://schemas.microsoft.com/office/drawing/2014/main" id="{59F9D428-DA83-39B8-A5CD-FB9941254FF8}"/>
                </a:ext>
              </a:extLst>
            </p:cNvPr>
            <p:cNvGrpSpPr/>
            <p:nvPr/>
          </p:nvGrpSpPr>
          <p:grpSpPr>
            <a:xfrm>
              <a:off x="5272863" y="5000626"/>
              <a:ext cx="3671889" cy="1043978"/>
              <a:chOff x="5272863" y="5000626"/>
              <a:chExt cx="3671889" cy="1043978"/>
            </a:xfrm>
          </p:grpSpPr>
          <p:sp>
            <p:nvSpPr>
              <p:cNvPr id="8" name="Rectangle 1028">
                <a:extLst>
                  <a:ext uri="{FF2B5EF4-FFF2-40B4-BE49-F238E27FC236}">
                    <a16:creationId xmlns:a16="http://schemas.microsoft.com/office/drawing/2014/main" id="{252E93D9-1402-33A2-20A8-BBEE3FE4BF24}"/>
                  </a:ext>
                </a:extLst>
              </p:cNvPr>
              <p:cNvSpPr>
                <a:spLocks noChangeArrowheads="1"/>
              </p:cNvSpPr>
              <p:nvPr/>
            </p:nvSpPr>
            <p:spPr bwMode="auto">
              <a:xfrm>
                <a:off x="5272863" y="5664201"/>
                <a:ext cx="3671889" cy="380403"/>
              </a:xfrm>
              <a:prstGeom prst="rect">
                <a:avLst/>
              </a:prstGeom>
              <a:solidFill>
                <a:schemeClr val="accent2">
                  <a:lumMod val="60000"/>
                  <a:lumOff val="40000"/>
                </a:schemeClr>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9" name="Line 1030">
                <a:extLst>
                  <a:ext uri="{FF2B5EF4-FFF2-40B4-BE49-F238E27FC236}">
                    <a16:creationId xmlns:a16="http://schemas.microsoft.com/office/drawing/2014/main" id="{F4666BD5-3889-5E76-7DA0-143829518C9F}"/>
                  </a:ext>
                </a:extLst>
              </p:cNvPr>
              <p:cNvSpPr>
                <a:spLocks noChangeShapeType="1"/>
              </p:cNvSpPr>
              <p:nvPr/>
            </p:nvSpPr>
            <p:spPr bwMode="auto">
              <a:xfrm>
                <a:off x="7182627" y="5000626"/>
                <a:ext cx="0" cy="101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dirty="0"/>
              </a:p>
            </p:txBody>
          </p:sp>
          <p:sp>
            <p:nvSpPr>
              <p:cNvPr id="10" name="Text Box 1031">
                <a:extLst>
                  <a:ext uri="{FF2B5EF4-FFF2-40B4-BE49-F238E27FC236}">
                    <a16:creationId xmlns:a16="http://schemas.microsoft.com/office/drawing/2014/main" id="{1ACBE389-8CB0-0750-E517-558F85CB21EA}"/>
                  </a:ext>
                </a:extLst>
              </p:cNvPr>
              <p:cNvSpPr txBox="1">
                <a:spLocks noChangeArrowheads="1"/>
              </p:cNvSpPr>
              <p:nvPr/>
            </p:nvSpPr>
            <p:spPr bwMode="auto">
              <a:xfrm>
                <a:off x="5334000" y="5224464"/>
                <a:ext cx="162401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page number</a:t>
                </a:r>
              </a:p>
            </p:txBody>
          </p:sp>
          <p:sp>
            <p:nvSpPr>
              <p:cNvPr id="11" name="Text Box 1032">
                <a:extLst>
                  <a:ext uri="{FF2B5EF4-FFF2-40B4-BE49-F238E27FC236}">
                    <a16:creationId xmlns:a16="http://schemas.microsoft.com/office/drawing/2014/main" id="{3C50657F-31B8-D8FC-8264-21E16EF6330A}"/>
                  </a:ext>
                </a:extLst>
              </p:cNvPr>
              <p:cNvSpPr txBox="1">
                <a:spLocks noChangeArrowheads="1"/>
              </p:cNvSpPr>
              <p:nvPr/>
            </p:nvSpPr>
            <p:spPr bwMode="auto">
              <a:xfrm>
                <a:off x="7364285" y="5231805"/>
                <a:ext cx="140176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page offset</a:t>
                </a:r>
              </a:p>
            </p:txBody>
          </p:sp>
          <p:sp>
            <p:nvSpPr>
              <p:cNvPr id="12" name="Text Box 1033">
                <a:extLst>
                  <a:ext uri="{FF2B5EF4-FFF2-40B4-BE49-F238E27FC236}">
                    <a16:creationId xmlns:a16="http://schemas.microsoft.com/office/drawing/2014/main" id="{3AC03817-C236-C87E-E609-05B4959F0DFB}"/>
                  </a:ext>
                </a:extLst>
              </p:cNvPr>
              <p:cNvSpPr txBox="1">
                <a:spLocks noChangeArrowheads="1"/>
              </p:cNvSpPr>
              <p:nvPr/>
            </p:nvSpPr>
            <p:spPr bwMode="auto">
              <a:xfrm>
                <a:off x="5599205" y="5596929"/>
                <a:ext cx="135880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dirty="0">
                    <a:latin typeface="Helvetica" panose="020B0604020202020204" pitchFamily="34" charset="0"/>
                  </a:rPr>
                  <a:t>p</a:t>
                </a:r>
                <a:endParaRPr lang="en-US" altLang="en-US" dirty="0">
                  <a:latin typeface="Helvetica" panose="020B0604020202020204" pitchFamily="34" charset="0"/>
                </a:endParaRPr>
              </a:p>
            </p:txBody>
          </p:sp>
          <p:sp>
            <p:nvSpPr>
              <p:cNvPr id="13" name="Text Box 1035">
                <a:extLst>
                  <a:ext uri="{FF2B5EF4-FFF2-40B4-BE49-F238E27FC236}">
                    <a16:creationId xmlns:a16="http://schemas.microsoft.com/office/drawing/2014/main" id="{521CBD61-085E-32F5-20C1-2770656E81F9}"/>
                  </a:ext>
                </a:extLst>
              </p:cNvPr>
              <p:cNvSpPr txBox="1">
                <a:spLocks noChangeArrowheads="1"/>
              </p:cNvSpPr>
              <p:nvPr/>
            </p:nvSpPr>
            <p:spPr bwMode="auto">
              <a:xfrm>
                <a:off x="7182626" y="5636616"/>
                <a:ext cx="1762126"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dirty="0">
                    <a:latin typeface="Helvetica" panose="020B0604020202020204" pitchFamily="34" charset="0"/>
                  </a:rPr>
                  <a:t>d</a:t>
                </a:r>
                <a:endParaRPr lang="en-US" altLang="en-US" dirty="0">
                  <a:latin typeface="Helvetica" panose="020B0604020202020204" pitchFamily="34" charset="0"/>
                </a:endParaRPr>
              </a:p>
            </p:txBody>
          </p:sp>
        </p:grpSp>
        <p:sp>
          <p:nvSpPr>
            <p:cNvPr id="6" name="Text Box 1036">
              <a:extLst>
                <a:ext uri="{FF2B5EF4-FFF2-40B4-BE49-F238E27FC236}">
                  <a16:creationId xmlns:a16="http://schemas.microsoft.com/office/drawing/2014/main" id="{5AD9AA11-C57F-82FB-CFC7-A117CE78E6E6}"/>
                </a:ext>
              </a:extLst>
            </p:cNvPr>
            <p:cNvSpPr txBox="1">
              <a:spLocks noChangeArrowheads="1"/>
            </p:cNvSpPr>
            <p:nvPr/>
          </p:nvSpPr>
          <p:spPr bwMode="auto">
            <a:xfrm>
              <a:off x="5272864" y="5991226"/>
              <a:ext cx="1909761"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dirty="0">
                  <a:latin typeface="Helvetica" panose="020B0604020202020204" pitchFamily="34" charset="0"/>
                </a:rPr>
                <a:t>m - n</a:t>
              </a:r>
            </a:p>
          </p:txBody>
        </p:sp>
        <p:sp>
          <p:nvSpPr>
            <p:cNvPr id="7" name="Text Box 1038">
              <a:extLst>
                <a:ext uri="{FF2B5EF4-FFF2-40B4-BE49-F238E27FC236}">
                  <a16:creationId xmlns:a16="http://schemas.microsoft.com/office/drawing/2014/main" id="{2AFF3812-2DCB-BDE4-5B7D-356BE55C6B9C}"/>
                </a:ext>
              </a:extLst>
            </p:cNvPr>
            <p:cNvSpPr txBox="1">
              <a:spLocks noChangeArrowheads="1"/>
            </p:cNvSpPr>
            <p:nvPr/>
          </p:nvSpPr>
          <p:spPr bwMode="auto">
            <a:xfrm>
              <a:off x="7182625" y="6003926"/>
              <a:ext cx="176212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dirty="0">
                  <a:latin typeface="Helvetica" panose="020B0604020202020204" pitchFamily="34" charset="0"/>
                </a:rPr>
                <a:t>n</a:t>
              </a:r>
            </a:p>
          </p:txBody>
        </p:sp>
      </p:grpSp>
    </p:spTree>
    <p:extLst>
      <p:ext uri="{BB962C8B-B14F-4D97-AF65-F5344CB8AC3E}">
        <p14:creationId xmlns:p14="http://schemas.microsoft.com/office/powerpoint/2010/main" val="134079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Address </a:t>
            </a:r>
            <a:r>
              <a:rPr lang="en-US" dirty="0" smtClean="0"/>
              <a:t>Translation</a:t>
            </a:r>
            <a:endParaRPr lang="en-US" dirty="0"/>
          </a:p>
        </p:txBody>
      </p:sp>
      <p:sp>
        <p:nvSpPr>
          <p:cNvPr id="3" name="TextBox 2">
            <a:extLst>
              <a:ext uri="{FF2B5EF4-FFF2-40B4-BE49-F238E27FC236}">
                <a16:creationId xmlns:a16="http://schemas.microsoft.com/office/drawing/2014/main" id="{8BBD9831-7A3E-D4B3-7ECA-C523EB3C0E8C}"/>
              </a:ext>
            </a:extLst>
          </p:cNvPr>
          <p:cNvSpPr txBox="1"/>
          <p:nvPr/>
        </p:nvSpPr>
        <p:spPr>
          <a:xfrm>
            <a:off x="1115616" y="699542"/>
            <a:ext cx="7920880" cy="4293483"/>
          </a:xfrm>
          <a:prstGeom prst="rect">
            <a:avLst/>
          </a:prstGeom>
          <a:noFill/>
        </p:spPr>
        <p:txBody>
          <a:bodyPr wrap="square">
            <a:spAutoFit/>
          </a:bodyPr>
          <a:lstStyle/>
          <a:p>
            <a:pPr marL="342900" indent="-342900" eaLnBrk="1" hangingPunct="1">
              <a:lnSpc>
                <a:spcPct val="130000"/>
              </a:lnSpc>
              <a:buFont typeface="Arial" panose="020B0604020202020204" pitchFamily="34" charset="0"/>
              <a:buChar char="•"/>
            </a:pPr>
            <a:r>
              <a:rPr lang="en-US" sz="1400" dirty="0"/>
              <a:t>Each process has its own page table</a:t>
            </a:r>
          </a:p>
          <a:p>
            <a:pPr marL="342900" indent="-342900" eaLnBrk="1" hangingPunct="1">
              <a:lnSpc>
                <a:spcPct val="130000"/>
              </a:lnSpc>
              <a:buFont typeface="Arial" panose="020B0604020202020204" pitchFamily="34" charset="0"/>
              <a:buChar char="•"/>
            </a:pPr>
            <a:r>
              <a:rPr lang="en-US" sz="1400" dirty="0"/>
              <a:t>The page tables are held in memory</a:t>
            </a:r>
          </a:p>
          <a:p>
            <a:pPr marL="342900" indent="-342900" eaLnBrk="1" hangingPunct="1">
              <a:lnSpc>
                <a:spcPct val="130000"/>
              </a:lnSpc>
              <a:buFont typeface="Arial" panose="020B0604020202020204" pitchFamily="34" charset="0"/>
              <a:buChar char="•"/>
            </a:pPr>
            <a:r>
              <a:rPr lang="en-US" sz="1400" dirty="0"/>
              <a:t>The page table register contains memory address of the page table for the active process</a:t>
            </a:r>
          </a:p>
          <a:p>
            <a:pPr marL="342900" indent="-342900" eaLnBrk="1" hangingPunct="1">
              <a:lnSpc>
                <a:spcPct val="130000"/>
              </a:lnSpc>
              <a:buFont typeface="Arial" panose="020B0604020202020204" pitchFamily="34" charset="0"/>
              <a:buChar char="•"/>
            </a:pPr>
            <a:r>
              <a:rPr lang="en-US" sz="1400" dirty="0"/>
              <a:t>A context switching also saves the value of page table register </a:t>
            </a:r>
          </a:p>
          <a:p>
            <a:pPr marL="342900" indent="-342900" eaLnBrk="1" hangingPunct="1">
              <a:lnSpc>
                <a:spcPct val="130000"/>
              </a:lnSpc>
              <a:buFont typeface="Arial" panose="020B0604020202020204" pitchFamily="34" charset="0"/>
              <a:buChar char="•"/>
            </a:pPr>
            <a:r>
              <a:rPr lang="en-US" sz="1400" dirty="0"/>
              <a:t>The address translation and page table maintenance are implemented in hardware called memory management unit (MMU) to achieve maximum speed of translation</a:t>
            </a:r>
          </a:p>
          <a:p>
            <a:pPr marL="342900" indent="-342900" eaLnBrk="1" hangingPunct="1">
              <a:lnSpc>
                <a:spcPct val="130000"/>
              </a:lnSpc>
              <a:buFont typeface="Arial" panose="020B0604020202020204" pitchFamily="34" charset="0"/>
              <a:buChar char="•"/>
            </a:pPr>
            <a:r>
              <a:rPr lang="en-US" sz="1400" dirty="0"/>
              <a:t>Each page table entry contains the real memory page translation and number of control bits</a:t>
            </a:r>
          </a:p>
          <a:p>
            <a:pPr marL="342900" indent="-342900" eaLnBrk="1" hangingPunct="1">
              <a:lnSpc>
                <a:spcPct val="130000"/>
              </a:lnSpc>
              <a:buFont typeface="Arial" panose="020B0604020202020204" pitchFamily="34" charset="0"/>
              <a:buChar char="•"/>
            </a:pPr>
            <a:r>
              <a:rPr lang="en-US" sz="1400" dirty="0"/>
              <a:t>E.g.</a:t>
            </a:r>
          </a:p>
          <a:p>
            <a:pPr marL="800100" lvl="1" indent="-342900" eaLnBrk="1" hangingPunct="1">
              <a:lnSpc>
                <a:spcPct val="130000"/>
              </a:lnSpc>
              <a:buFont typeface="Arial" panose="020B0604020202020204" pitchFamily="34" charset="0"/>
              <a:buChar char="•"/>
            </a:pPr>
            <a:r>
              <a:rPr lang="en-US" sz="1400" dirty="0"/>
              <a:t>The present or p bit indicates whether corresponding page is in main memory or not</a:t>
            </a:r>
          </a:p>
          <a:p>
            <a:pPr marL="800100" lvl="1" indent="-342900" eaLnBrk="1" hangingPunct="1">
              <a:lnSpc>
                <a:spcPct val="130000"/>
              </a:lnSpc>
              <a:buFont typeface="Arial" panose="020B0604020202020204" pitchFamily="34" charset="0"/>
              <a:buChar char="•"/>
            </a:pPr>
            <a:r>
              <a:rPr lang="en-US" sz="1400" dirty="0"/>
              <a:t>The modified or M bit indicate whether or not the page has been modified</a:t>
            </a:r>
          </a:p>
          <a:p>
            <a:pPr marL="1200150" lvl="2" indent="-285750">
              <a:lnSpc>
                <a:spcPct val="130000"/>
              </a:lnSpc>
              <a:buFont typeface="Arial" panose="020B0604020202020204" pitchFamily="34" charset="0"/>
              <a:buChar char="•"/>
            </a:pPr>
            <a:r>
              <a:rPr lang="en-US" sz="1400" dirty="0"/>
              <a:t>A modified page is called dirty page </a:t>
            </a:r>
          </a:p>
          <a:p>
            <a:pPr marL="285750" indent="-285750" eaLnBrk="1" hangingPunct="1">
              <a:lnSpc>
                <a:spcPct val="130000"/>
              </a:lnSpc>
              <a:buFont typeface="Arial" panose="020B0604020202020204" pitchFamily="34" charset="0"/>
              <a:buChar char="•"/>
            </a:pPr>
            <a:r>
              <a:rPr lang="en-US" sz="1400" dirty="0"/>
              <a:t>When a page is positioned in a frame, the page number parameter of address changes but displacement remains constant</a:t>
            </a:r>
          </a:p>
          <a:p>
            <a:pPr marL="285750" indent="-285750" eaLnBrk="1" hangingPunct="1">
              <a:lnSpc>
                <a:spcPct val="130000"/>
              </a:lnSpc>
              <a:buFont typeface="Arial" panose="020B0604020202020204" pitchFamily="34" charset="0"/>
              <a:buChar char="•"/>
            </a:pPr>
            <a:r>
              <a:rPr lang="en-US" sz="1400" dirty="0"/>
              <a:t>The Intel Pentium can use 32 bit addressing space providing 4 gigabytes of addressable space</a:t>
            </a:r>
          </a:p>
          <a:p>
            <a:pPr marL="1200150" lvl="2" indent="-285750" eaLnBrk="1" hangingPunct="1">
              <a:lnSpc>
                <a:spcPct val="13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17760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Address </a:t>
            </a:r>
            <a:r>
              <a:rPr lang="en-US" dirty="0" smtClean="0"/>
              <a:t>Translation</a:t>
            </a:r>
            <a:endParaRPr lang="en-US" dirty="0"/>
          </a:p>
        </p:txBody>
      </p:sp>
      <p:pic>
        <p:nvPicPr>
          <p:cNvPr id="3" name="Picture 4" descr="8">
            <a:extLst>
              <a:ext uri="{FF2B5EF4-FFF2-40B4-BE49-F238E27FC236}">
                <a16:creationId xmlns:a16="http://schemas.microsoft.com/office/drawing/2014/main" id="{554E4DB6-AB3F-C8DA-5E77-8A46FF984636}"/>
              </a:ext>
            </a:extLst>
          </p:cNvPr>
          <p:cNvPicPr>
            <a:picLocks noChangeAspect="1" noChangeArrowheads="1"/>
          </p:cNvPicPr>
          <p:nvPr/>
        </p:nvPicPr>
        <p:blipFill>
          <a:blip r:embed="rId2"/>
          <a:srcRect/>
          <a:stretch>
            <a:fillRect/>
          </a:stretch>
        </p:blipFill>
        <p:spPr bwMode="auto">
          <a:xfrm>
            <a:off x="2123728" y="1347614"/>
            <a:ext cx="6490995" cy="3441779"/>
          </a:xfrm>
          <a:prstGeom prst="rect">
            <a:avLst/>
          </a:prstGeom>
          <a:noFill/>
          <a:ln w="9525">
            <a:noFill/>
            <a:miter lim="800000"/>
            <a:headEnd/>
            <a:tailEnd/>
          </a:ln>
        </p:spPr>
      </p:pic>
    </p:spTree>
    <p:extLst>
      <p:ext uri="{BB962C8B-B14F-4D97-AF65-F5344CB8AC3E}">
        <p14:creationId xmlns:p14="http://schemas.microsoft.com/office/powerpoint/2010/main" val="2036996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Address </a:t>
            </a:r>
            <a:r>
              <a:rPr lang="en-US" dirty="0" smtClean="0"/>
              <a:t>Translation</a:t>
            </a:r>
            <a:endParaRPr lang="en-US" dirty="0"/>
          </a:p>
        </p:txBody>
      </p:sp>
      <p:pic>
        <p:nvPicPr>
          <p:cNvPr id="4" name="Picture 3">
            <a:extLst>
              <a:ext uri="{FF2B5EF4-FFF2-40B4-BE49-F238E27FC236}">
                <a16:creationId xmlns:a16="http://schemas.microsoft.com/office/drawing/2014/main" id="{CECC26BB-DDAD-0352-7AF1-9858D9490A97}"/>
              </a:ext>
            </a:extLst>
          </p:cNvPr>
          <p:cNvPicPr>
            <a:picLocks noChangeAspect="1"/>
          </p:cNvPicPr>
          <p:nvPr/>
        </p:nvPicPr>
        <p:blipFill rotWithShape="1">
          <a:blip r:embed="rId2"/>
          <a:srcRect l="45229" t="33396" r="10230" b="26666"/>
          <a:stretch/>
        </p:blipFill>
        <p:spPr>
          <a:xfrm>
            <a:off x="1331640" y="802265"/>
            <a:ext cx="4571883" cy="2305890"/>
          </a:xfrm>
          <a:prstGeom prst="rect">
            <a:avLst/>
          </a:prstGeom>
        </p:spPr>
      </p:pic>
      <p:pic>
        <p:nvPicPr>
          <p:cNvPr id="3" name="Picture 2">
            <a:extLst>
              <a:ext uri="{FF2B5EF4-FFF2-40B4-BE49-F238E27FC236}">
                <a16:creationId xmlns:a16="http://schemas.microsoft.com/office/drawing/2014/main" id="{DDB58DE8-9BF2-D3F4-D8A8-334EFA289F23}"/>
              </a:ext>
            </a:extLst>
          </p:cNvPr>
          <p:cNvPicPr>
            <a:picLocks noChangeAspect="1"/>
          </p:cNvPicPr>
          <p:nvPr/>
        </p:nvPicPr>
        <p:blipFill rotWithShape="1">
          <a:blip r:embed="rId3"/>
          <a:srcRect l="36123" t="32245" r="18954" b="28027"/>
          <a:stretch/>
        </p:blipFill>
        <p:spPr>
          <a:xfrm>
            <a:off x="4532838" y="2849702"/>
            <a:ext cx="4611162" cy="2293798"/>
          </a:xfrm>
          <a:prstGeom prst="rect">
            <a:avLst/>
          </a:prstGeom>
        </p:spPr>
      </p:pic>
    </p:spTree>
    <p:extLst>
      <p:ext uri="{BB962C8B-B14F-4D97-AF65-F5344CB8AC3E}">
        <p14:creationId xmlns:p14="http://schemas.microsoft.com/office/powerpoint/2010/main" val="212386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Address </a:t>
            </a:r>
            <a:r>
              <a:rPr lang="en-US" dirty="0" smtClean="0"/>
              <a:t>Translation</a:t>
            </a:r>
            <a:endParaRPr lang="en-US" dirty="0"/>
          </a:p>
        </p:txBody>
      </p:sp>
      <p:pic>
        <p:nvPicPr>
          <p:cNvPr id="3" name="Picture 2">
            <a:extLst>
              <a:ext uri="{FF2B5EF4-FFF2-40B4-BE49-F238E27FC236}">
                <a16:creationId xmlns:a16="http://schemas.microsoft.com/office/drawing/2014/main" id="{13E3958D-1561-F38C-5AA5-7BE95C2DE3D1}"/>
              </a:ext>
            </a:extLst>
          </p:cNvPr>
          <p:cNvPicPr>
            <a:picLocks noChangeAspect="1"/>
          </p:cNvPicPr>
          <p:nvPr/>
        </p:nvPicPr>
        <p:blipFill rotWithShape="1">
          <a:blip r:embed="rId2"/>
          <a:srcRect l="17220" t="34422" r="37168" b="26122"/>
          <a:stretch/>
        </p:blipFill>
        <p:spPr>
          <a:xfrm>
            <a:off x="1524412" y="1275606"/>
            <a:ext cx="7147249" cy="3477689"/>
          </a:xfrm>
          <a:prstGeom prst="rect">
            <a:avLst/>
          </a:prstGeom>
        </p:spPr>
      </p:pic>
    </p:spTree>
    <p:extLst>
      <p:ext uri="{BB962C8B-B14F-4D97-AF65-F5344CB8AC3E}">
        <p14:creationId xmlns:p14="http://schemas.microsoft.com/office/powerpoint/2010/main" val="3177843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Paged Segmentation </a:t>
            </a:r>
          </a:p>
        </p:txBody>
      </p:sp>
      <p:pic>
        <p:nvPicPr>
          <p:cNvPr id="3" name="Picture 6">
            <a:extLst>
              <a:ext uri="{FF2B5EF4-FFF2-40B4-BE49-F238E27FC236}">
                <a16:creationId xmlns:a16="http://schemas.microsoft.com/office/drawing/2014/main" id="{ED3B2E84-4EB1-0FB2-B13E-2CA098C5A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287" y="1539130"/>
            <a:ext cx="3292713" cy="36043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234744-5ED1-6B01-3AE8-BB9DADBD5072}"/>
              </a:ext>
            </a:extLst>
          </p:cNvPr>
          <p:cNvSpPr txBox="1"/>
          <p:nvPr/>
        </p:nvSpPr>
        <p:spPr>
          <a:xfrm>
            <a:off x="946461" y="706925"/>
            <a:ext cx="5329301" cy="1200329"/>
          </a:xfrm>
          <a:prstGeom prst="rect">
            <a:avLst/>
          </a:prstGeom>
          <a:noFill/>
        </p:spPr>
        <p:txBody>
          <a:bodyPr wrap="square">
            <a:spAutoFit/>
          </a:bodyPr>
          <a:lstStyle/>
          <a:p>
            <a:pPr algn="just"/>
            <a:r>
              <a:rPr lang="en-US" sz="1200" b="0" i="0" dirty="0">
                <a:solidFill>
                  <a:srgbClr val="273239"/>
                </a:solidFill>
                <a:effectLst/>
                <a:latin typeface="urw-din"/>
              </a:rPr>
              <a:t>A solution to the problem is to use segmentation along with paging to reduce the size of page table. Traditionally, a program is divided into four segments, namely code segment, data segment, stack segment and heap segment.</a:t>
            </a:r>
          </a:p>
          <a:p>
            <a:pPr algn="just" fontAlgn="base"/>
            <a:r>
              <a:rPr lang="en-US" sz="1200" b="0" i="0" dirty="0">
                <a:solidFill>
                  <a:srgbClr val="273239"/>
                </a:solidFill>
                <a:effectLst/>
                <a:latin typeface="urw-din"/>
              </a:rPr>
              <a:t>The size of the page table can be reduced by creating a page table for each segment. To accomplish this hardware support is required. The address provided by CPU will now be partitioned into segment no., page no. and offset.</a:t>
            </a:r>
            <a:endParaRPr lang="en-PK" sz="1200" dirty="0"/>
          </a:p>
        </p:txBody>
      </p:sp>
      <p:pic>
        <p:nvPicPr>
          <p:cNvPr id="5" name="Picture 2">
            <a:extLst>
              <a:ext uri="{FF2B5EF4-FFF2-40B4-BE49-F238E27FC236}">
                <a16:creationId xmlns:a16="http://schemas.microsoft.com/office/drawing/2014/main" id="{BF0D9501-C9CD-1AF3-A5D0-0798ACEE0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561" y="2787774"/>
            <a:ext cx="11811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59197DA-A58C-22A3-6068-69FA88FFD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968382"/>
            <a:ext cx="5486400" cy="504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66D88E-BF5C-BA50-2FF7-71717221F6D0}"/>
              </a:ext>
            </a:extLst>
          </p:cNvPr>
          <p:cNvSpPr txBox="1"/>
          <p:nvPr/>
        </p:nvSpPr>
        <p:spPr>
          <a:xfrm>
            <a:off x="6156528" y="557978"/>
            <a:ext cx="2808312" cy="1200329"/>
          </a:xfrm>
          <a:prstGeom prst="rect">
            <a:avLst/>
          </a:prstGeom>
          <a:noFill/>
        </p:spPr>
        <p:txBody>
          <a:bodyPr wrap="square">
            <a:spAutoFit/>
          </a:bodyPr>
          <a:lstStyle/>
          <a:p>
            <a:r>
              <a:rPr lang="en-US" sz="1200" b="0" i="0" dirty="0">
                <a:solidFill>
                  <a:srgbClr val="273239"/>
                </a:solidFill>
                <a:effectLst/>
                <a:latin typeface="urw-din"/>
              </a:rPr>
              <a:t>The memory management unit (MMU) will use the segment table which will contain the address of page table(base) and limit. The page table will point to the page frames of the segments in main memory.</a:t>
            </a:r>
            <a:endParaRPr lang="en-PK" sz="1200" dirty="0"/>
          </a:p>
        </p:txBody>
      </p:sp>
    </p:spTree>
    <p:extLst>
      <p:ext uri="{BB962C8B-B14F-4D97-AF65-F5344CB8AC3E}">
        <p14:creationId xmlns:p14="http://schemas.microsoft.com/office/powerpoint/2010/main" val="3165661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80389" y="555526"/>
            <a:ext cx="4861048" cy="542078"/>
          </a:xfrm>
        </p:spPr>
        <p:txBody>
          <a:bodyPr/>
          <a:lstStyle/>
          <a:p>
            <a:r>
              <a:rPr lang="en-US" altLang="ko-KR" b="1" dirty="0" smtClean="0">
                <a:solidFill>
                  <a:schemeClr val="tx1">
                    <a:lumMod val="75000"/>
                    <a:lumOff val="25000"/>
                  </a:schemeClr>
                </a:solidFill>
              </a:rPr>
              <a:t>Lets take a Break</a:t>
            </a:r>
            <a:endParaRPr lang="ko-KR" altLang="en-US" b="1" dirty="0">
              <a:solidFill>
                <a:schemeClr val="tx1">
                  <a:lumMod val="75000"/>
                  <a:lumOff val="25000"/>
                </a:schemeClr>
              </a:solidFill>
            </a:endParaRPr>
          </a:p>
        </p:txBody>
      </p:sp>
      <p:grpSp>
        <p:nvGrpSpPr>
          <p:cNvPr id="6" name="Group 5"/>
          <p:cNvGrpSpPr/>
          <p:nvPr/>
        </p:nvGrpSpPr>
        <p:grpSpPr>
          <a:xfrm>
            <a:off x="2576557" y="2214190"/>
            <a:ext cx="142590" cy="676613"/>
            <a:chOff x="1" y="1321321"/>
            <a:chExt cx="2051719" cy="2469467"/>
          </a:xfrm>
        </p:grpSpPr>
        <p:sp>
          <p:nvSpPr>
            <p:cNvPr id="7" name="Rectangle 6"/>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9" name="Rectangle 8"/>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2"/>
          <p:cNvGrpSpPr/>
          <p:nvPr/>
        </p:nvGrpSpPr>
        <p:grpSpPr>
          <a:xfrm>
            <a:off x="1123004" y="2067694"/>
            <a:ext cx="1432772" cy="1020936"/>
            <a:chOff x="1123004" y="2067694"/>
            <a:chExt cx="1432772" cy="1020936"/>
          </a:xfrm>
        </p:grpSpPr>
        <p:sp>
          <p:nvSpPr>
            <p:cNvPr id="25" name="Rectangle 16"/>
            <p:cNvSpPr/>
            <p:nvPr/>
          </p:nvSpPr>
          <p:spPr>
            <a:xfrm>
              <a:off x="1123004" y="2067694"/>
              <a:ext cx="1432772" cy="1020936"/>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Object 1"/>
            <p:cNvGraphicFramePr>
              <a:graphicFrameLocks noChangeAspect="1"/>
            </p:cNvGraphicFramePr>
            <p:nvPr>
              <p:extLst>
                <p:ext uri="{D42A27DB-BD31-4B8C-83A1-F6EECF244321}">
                  <p14:modId xmlns:p14="http://schemas.microsoft.com/office/powerpoint/2010/main" val="3484248262"/>
                </p:ext>
              </p:extLst>
            </p:nvPr>
          </p:nvGraphicFramePr>
          <p:xfrm>
            <a:off x="1199736" y="2139702"/>
            <a:ext cx="1321101" cy="861615"/>
          </p:xfrm>
          <a:graphic>
            <a:graphicData uri="http://schemas.openxmlformats.org/presentationml/2006/ole">
              <mc:AlternateContent xmlns:mc="http://schemas.openxmlformats.org/markup-compatibility/2006">
                <mc:Choice xmlns:v="urn:schemas-microsoft-com:vml" Requires="v">
                  <p:oleObj spid="_x0000_s2446" name="Bitmap Image" r:id="rId3" imgW="1585080" imgH="990720" progId="PBrush">
                    <p:embed/>
                  </p:oleObj>
                </mc:Choice>
                <mc:Fallback>
                  <p:oleObj name="Bitmap Image" r:id="rId3" imgW="1585080" imgH="990720" progId="PBrush">
                    <p:embed/>
                    <p:pic>
                      <p:nvPicPr>
                        <p:cNvPr id="0" name=""/>
                        <p:cNvPicPr/>
                        <p:nvPr/>
                      </p:nvPicPr>
                      <p:blipFill>
                        <a:blip r:embed="rId4"/>
                        <a:stretch>
                          <a:fillRect/>
                        </a:stretch>
                      </p:blipFill>
                      <p:spPr>
                        <a:xfrm>
                          <a:off x="1199736" y="2139702"/>
                          <a:ext cx="1321101" cy="861615"/>
                        </a:xfrm>
                        <a:prstGeom prst="rect">
                          <a:avLst/>
                        </a:prstGeom>
                      </p:spPr>
                    </p:pic>
                  </p:oleObj>
                </mc:Fallback>
              </mc:AlternateContent>
            </a:graphicData>
          </a:graphic>
        </p:graphicFrame>
      </p:grpSp>
      <p:sp>
        <p:nvSpPr>
          <p:cNvPr id="13" name="Rectangle 306"/>
          <p:cNvSpPr>
            <a:spLocks noChangeArrowheads="1"/>
          </p:cNvSpPr>
          <p:nvPr/>
        </p:nvSpPr>
        <p:spPr bwMode="auto">
          <a:xfrm>
            <a:off x="1547664" y="4703411"/>
            <a:ext cx="38525" cy="4885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5713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878A8C"/>
                </a:solidFill>
                <a:effectLst/>
                <a:latin typeface="IBMPlexSans"/>
              </a:rPr>
              <a:t/>
            </a:r>
            <a:br>
              <a:rPr kumimoji="0" lang="en-US" altLang="en-US" sz="1400" b="0" i="0" u="none" strike="noStrike" cap="none" normalizeH="0" baseline="0" smtClean="0">
                <a:ln>
                  <a:noFill/>
                </a:ln>
                <a:solidFill>
                  <a:srgbClr val="878A8C"/>
                </a:solidFill>
                <a:effectLst/>
                <a:latin typeface="IBMPlexSans"/>
              </a:rPr>
            </a:br>
            <a:endParaRPr kumimoji="0" lang="en-US" altLang="en-US" sz="1400" b="0" i="0" u="none" strike="noStrike" cap="none" normalizeH="0" baseline="0" smtClean="0">
              <a:ln>
                <a:noFill/>
              </a:ln>
              <a:solidFill>
                <a:schemeClr val="tx1"/>
              </a:solidFill>
              <a:effectLst/>
              <a:latin typeface="Arial" panose="020B0604020202020204" pitchFamily="34" charset="0"/>
            </a:endParaRPr>
          </a:p>
        </p:txBody>
      </p:sp>
      <p:sp>
        <p:nvSpPr>
          <p:cNvPr id="20" name="Rectangle 305"/>
          <p:cNvSpPr>
            <a:spLocks noChangeArrowheads="1"/>
          </p:cNvSpPr>
          <p:nvPr/>
        </p:nvSpPr>
        <p:spPr bwMode="auto">
          <a:xfrm>
            <a:off x="1886646" y="1131590"/>
            <a:ext cx="6645794"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effectLst/>
                <a:latin typeface="inherit"/>
              </a:rPr>
              <a:t>A programmer had a problem, so he used </a:t>
            </a:r>
            <a:r>
              <a:rPr kumimoji="0" lang="en-US" altLang="en-US" sz="1400" b="1" i="0" u="none" strike="noStrike" cap="none" normalizeH="0" baseline="0" dirty="0" err="1" smtClean="0">
                <a:ln>
                  <a:noFill/>
                </a:ln>
                <a:effectLst/>
                <a:latin typeface="inherit"/>
              </a:rPr>
              <a:t>threds</a:t>
            </a:r>
            <a:r>
              <a:rPr kumimoji="0" lang="en-US" altLang="en-US" sz="1400" b="1" i="0" u="none" strike="noStrike" cap="none" normalizeH="0" baseline="0" dirty="0" smtClean="0">
                <a:ln>
                  <a:noFill/>
                </a:ln>
                <a:effectLst/>
                <a:latin typeface="inherit"/>
              </a:rPr>
              <a:t>. Then he had two problems.</a:t>
            </a:r>
            <a:endParaRPr kumimoji="0" lang="en-US" altLang="en-US" sz="1400" b="0" i="0" u="none" strike="noStrike" cap="none" normalizeH="0" baseline="0" dirty="0" smtClean="0">
              <a:ln>
                <a:noFill/>
              </a:ln>
              <a:effectLst/>
              <a:latin typeface="Arial" panose="020B0604020202020204" pitchFamily="34" charset="0"/>
            </a:endParaRPr>
          </a:p>
        </p:txBody>
      </p:sp>
      <p:pic>
        <p:nvPicPr>
          <p:cNvPr id="2416" name="Picture 368" descr="Computer Tricks - Computer Tricks added a new photo — wi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1698971"/>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2418" name="Picture 370" descr="Funny Computer Messages - Funny Jok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574" y="3408325"/>
            <a:ext cx="2781300"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23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a:t>
            </a:r>
            <a:r>
              <a:rPr lang="en-US" dirty="0" smtClean="0"/>
              <a:t>Fragmentation</a:t>
            </a:r>
            <a:endParaRPr lang="en-US" dirty="0"/>
          </a:p>
        </p:txBody>
      </p:sp>
      <p:sp>
        <p:nvSpPr>
          <p:cNvPr id="3" name="Rectangle 3">
            <a:extLst>
              <a:ext uri="{FF2B5EF4-FFF2-40B4-BE49-F238E27FC236}">
                <a16:creationId xmlns:a16="http://schemas.microsoft.com/office/drawing/2014/main" id="{24ECA494-1377-D367-366F-9C9BD5D1E624}"/>
              </a:ext>
            </a:extLst>
          </p:cNvPr>
          <p:cNvSpPr txBox="1">
            <a:spLocks noChangeArrowheads="1"/>
          </p:cNvSpPr>
          <p:nvPr/>
        </p:nvSpPr>
        <p:spPr>
          <a:xfrm>
            <a:off x="827584" y="627535"/>
            <a:ext cx="3240360" cy="165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Memory is divided into a number of fixed partitions</a:t>
            </a:r>
          </a:p>
          <a:p>
            <a:r>
              <a:rPr lang="en-US" sz="1200" dirty="0"/>
              <a:t>Each partition may contain exactly one process</a:t>
            </a:r>
          </a:p>
          <a:p>
            <a:r>
              <a:rPr lang="en-US" sz="1200" dirty="0"/>
              <a:t>When partition is free </a:t>
            </a:r>
            <a:r>
              <a:rPr lang="en-US" sz="1100" dirty="0"/>
              <a:t>another</a:t>
            </a:r>
            <a:r>
              <a:rPr lang="en-US" sz="1200" dirty="0"/>
              <a:t> process is loaded into free partition</a:t>
            </a:r>
          </a:p>
          <a:p>
            <a:r>
              <a:rPr lang="en-US" sz="1200" dirty="0"/>
              <a:t>Waste considerable amount of main memory when processes are smaller than allocated partition</a:t>
            </a:r>
          </a:p>
          <a:p>
            <a:pPr lvl="1"/>
            <a:r>
              <a:rPr lang="en-US" sz="1200" b="1" dirty="0"/>
              <a:t>Called internal fragmentation</a:t>
            </a:r>
          </a:p>
          <a:p>
            <a:r>
              <a:rPr lang="en-US" sz="1200" dirty="0"/>
              <a:t>First employed in multiprogramming computers</a:t>
            </a:r>
          </a:p>
          <a:p>
            <a:r>
              <a:rPr lang="en-US" sz="1200" dirty="0"/>
              <a:t>Used in IBM </a:t>
            </a:r>
            <a:r>
              <a:rPr lang="en-US" sz="1200" dirty="0" smtClean="0"/>
              <a:t>OS/360</a:t>
            </a:r>
            <a:endParaRPr lang="en-US" sz="1200" dirty="0"/>
          </a:p>
        </p:txBody>
      </p:sp>
      <p:pic>
        <p:nvPicPr>
          <p:cNvPr id="4" name="Picture 3">
            <a:extLst>
              <a:ext uri="{FF2B5EF4-FFF2-40B4-BE49-F238E27FC236}">
                <a16:creationId xmlns:a16="http://schemas.microsoft.com/office/drawing/2014/main" id="{4F95BE7E-4AB1-327A-B5A1-E5F5C31691A1}"/>
              </a:ext>
            </a:extLst>
          </p:cNvPr>
          <p:cNvPicPr>
            <a:picLocks noChangeAspect="1"/>
          </p:cNvPicPr>
          <p:nvPr/>
        </p:nvPicPr>
        <p:blipFill rotWithShape="1">
          <a:blip r:embed="rId2"/>
          <a:srcRect l="17296" t="32381" r="37398" b="25986"/>
          <a:stretch/>
        </p:blipFill>
        <p:spPr>
          <a:xfrm>
            <a:off x="4067944" y="2077425"/>
            <a:ext cx="4947659" cy="2557405"/>
          </a:xfrm>
          <a:prstGeom prst="rect">
            <a:avLst/>
          </a:prstGeom>
        </p:spPr>
      </p:pic>
      <p:sp>
        <p:nvSpPr>
          <p:cNvPr id="5" name="Rectangle 4">
            <a:extLst>
              <a:ext uri="{FF2B5EF4-FFF2-40B4-BE49-F238E27FC236}">
                <a16:creationId xmlns:a16="http://schemas.microsoft.com/office/drawing/2014/main" id="{E9657032-A854-2928-7D4E-3BB12B1123DC}"/>
              </a:ext>
            </a:extLst>
          </p:cNvPr>
          <p:cNvSpPr/>
          <p:nvPr/>
        </p:nvSpPr>
        <p:spPr>
          <a:xfrm>
            <a:off x="6080434" y="3703058"/>
            <a:ext cx="1511559" cy="267511"/>
          </a:xfrm>
          <a:prstGeom prst="rect">
            <a:avLst/>
          </a:prstGeom>
          <a:solidFill>
            <a:schemeClr val="accent6">
              <a:lumMod val="75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200"/>
          </a:p>
        </p:txBody>
      </p:sp>
      <p:sp>
        <p:nvSpPr>
          <p:cNvPr id="6" name="Rectangle 3">
            <a:extLst>
              <a:ext uri="{FF2B5EF4-FFF2-40B4-BE49-F238E27FC236}">
                <a16:creationId xmlns:a16="http://schemas.microsoft.com/office/drawing/2014/main" id="{C6B739C8-EF8E-2C5C-7E0C-8BF37F41A86B}"/>
              </a:ext>
            </a:extLst>
          </p:cNvPr>
          <p:cNvSpPr txBox="1">
            <a:spLocks noChangeArrowheads="1"/>
          </p:cNvSpPr>
          <p:nvPr/>
        </p:nvSpPr>
        <p:spPr>
          <a:xfrm>
            <a:off x="4716015" y="4790375"/>
            <a:ext cx="4632149" cy="7868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Memory is allocated more than the requirements so this is called internal fragmentation</a:t>
            </a:r>
          </a:p>
        </p:txBody>
      </p:sp>
      <p:sp>
        <p:nvSpPr>
          <p:cNvPr id="7" name="Freeform: Shape 10">
            <a:extLst>
              <a:ext uri="{FF2B5EF4-FFF2-40B4-BE49-F238E27FC236}">
                <a16:creationId xmlns:a16="http://schemas.microsoft.com/office/drawing/2014/main" id="{593D2145-F4D9-4116-36A2-927F0DFCCBB7}"/>
              </a:ext>
            </a:extLst>
          </p:cNvPr>
          <p:cNvSpPr/>
          <p:nvPr/>
        </p:nvSpPr>
        <p:spPr>
          <a:xfrm>
            <a:off x="5652120" y="3818965"/>
            <a:ext cx="414814" cy="1058460"/>
          </a:xfrm>
          <a:custGeom>
            <a:avLst/>
            <a:gdLst>
              <a:gd name="connsiteX0" fmla="*/ 1511559 w 1511559"/>
              <a:gd name="connsiteY0" fmla="*/ 13431 h 1058460"/>
              <a:gd name="connsiteX1" fmla="*/ 1287625 w 1511559"/>
              <a:gd name="connsiteY1" fmla="*/ 13431 h 1058460"/>
              <a:gd name="connsiteX2" fmla="*/ 1101012 w 1511559"/>
              <a:gd name="connsiteY2" fmla="*/ 41423 h 1058460"/>
              <a:gd name="connsiteX3" fmla="*/ 737119 w 1511559"/>
              <a:gd name="connsiteY3" fmla="*/ 144060 h 1058460"/>
              <a:gd name="connsiteX4" fmla="*/ 242596 w 1511559"/>
              <a:gd name="connsiteY4" fmla="*/ 321341 h 1058460"/>
              <a:gd name="connsiteX5" fmla="*/ 186612 w 1511559"/>
              <a:gd name="connsiteY5" fmla="*/ 414647 h 1058460"/>
              <a:gd name="connsiteX6" fmla="*/ 177282 w 1511559"/>
              <a:gd name="connsiteY6" fmla="*/ 563937 h 1058460"/>
              <a:gd name="connsiteX7" fmla="*/ 205274 w 1511559"/>
              <a:gd name="connsiteY7" fmla="*/ 806533 h 1058460"/>
              <a:gd name="connsiteX8" fmla="*/ 214604 w 1511559"/>
              <a:gd name="connsiteY8" fmla="*/ 843856 h 1058460"/>
              <a:gd name="connsiteX9" fmla="*/ 223935 w 1511559"/>
              <a:gd name="connsiteY9" fmla="*/ 890509 h 1058460"/>
              <a:gd name="connsiteX10" fmla="*/ 233266 w 1511559"/>
              <a:gd name="connsiteY10" fmla="*/ 965154 h 1058460"/>
              <a:gd name="connsiteX11" fmla="*/ 223935 w 1511559"/>
              <a:gd name="connsiteY11" fmla="*/ 1011807 h 1058460"/>
              <a:gd name="connsiteX12" fmla="*/ 139959 w 1511559"/>
              <a:gd name="connsiteY12" fmla="*/ 1002476 h 1058460"/>
              <a:gd name="connsiteX13" fmla="*/ 102637 w 1511559"/>
              <a:gd name="connsiteY13" fmla="*/ 993145 h 1058460"/>
              <a:gd name="connsiteX14" fmla="*/ 186612 w 1511559"/>
              <a:gd name="connsiteY14" fmla="*/ 1002476 h 1058460"/>
              <a:gd name="connsiteX15" fmla="*/ 251927 w 1511559"/>
              <a:gd name="connsiteY15" fmla="*/ 1011807 h 1058460"/>
              <a:gd name="connsiteX16" fmla="*/ 345233 w 1511559"/>
              <a:gd name="connsiteY16" fmla="*/ 1039798 h 1058460"/>
              <a:gd name="connsiteX17" fmla="*/ 363894 w 1511559"/>
              <a:gd name="connsiteY17" fmla="*/ 927831 h 1058460"/>
              <a:gd name="connsiteX18" fmla="*/ 382555 w 1511559"/>
              <a:gd name="connsiteY18" fmla="*/ 871847 h 1058460"/>
              <a:gd name="connsiteX19" fmla="*/ 354563 w 1511559"/>
              <a:gd name="connsiteY19" fmla="*/ 1021137 h 1058460"/>
              <a:gd name="connsiteX20" fmla="*/ 345233 w 1511559"/>
              <a:gd name="connsiteY20" fmla="*/ 1058460 h 1058460"/>
              <a:gd name="connsiteX21" fmla="*/ 279919 w 1511559"/>
              <a:gd name="connsiteY21" fmla="*/ 1049129 h 1058460"/>
              <a:gd name="connsiteX22" fmla="*/ 242596 w 1511559"/>
              <a:gd name="connsiteY22" fmla="*/ 1030468 h 1058460"/>
              <a:gd name="connsiteX23" fmla="*/ 111968 w 1511559"/>
              <a:gd name="connsiteY23" fmla="*/ 983815 h 1058460"/>
              <a:gd name="connsiteX24" fmla="*/ 0 w 1511559"/>
              <a:gd name="connsiteY24" fmla="*/ 946492 h 10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1559" h="1058460">
                <a:moveTo>
                  <a:pt x="1511559" y="13431"/>
                </a:moveTo>
                <a:cubicBezTo>
                  <a:pt x="1415421" y="-5797"/>
                  <a:pt x="1448874" y="-3108"/>
                  <a:pt x="1287625" y="13431"/>
                </a:cubicBezTo>
                <a:cubicBezTo>
                  <a:pt x="1225053" y="19849"/>
                  <a:pt x="1162213" y="26901"/>
                  <a:pt x="1101012" y="41423"/>
                </a:cubicBezTo>
                <a:cubicBezTo>
                  <a:pt x="978387" y="70521"/>
                  <a:pt x="857746" y="107554"/>
                  <a:pt x="737119" y="144060"/>
                </a:cubicBezTo>
                <a:cubicBezTo>
                  <a:pt x="404054" y="244856"/>
                  <a:pt x="474060" y="220076"/>
                  <a:pt x="242596" y="321341"/>
                </a:cubicBezTo>
                <a:cubicBezTo>
                  <a:pt x="227659" y="343747"/>
                  <a:pt x="190070" y="398741"/>
                  <a:pt x="186612" y="414647"/>
                </a:cubicBezTo>
                <a:cubicBezTo>
                  <a:pt x="176020" y="463369"/>
                  <a:pt x="180392" y="514174"/>
                  <a:pt x="177282" y="563937"/>
                </a:cubicBezTo>
                <a:cubicBezTo>
                  <a:pt x="186613" y="644802"/>
                  <a:pt x="194516" y="725845"/>
                  <a:pt x="205274" y="806533"/>
                </a:cubicBezTo>
                <a:cubicBezTo>
                  <a:pt x="206969" y="819244"/>
                  <a:pt x="211822" y="831338"/>
                  <a:pt x="214604" y="843856"/>
                </a:cubicBezTo>
                <a:cubicBezTo>
                  <a:pt x="218044" y="859337"/>
                  <a:pt x="221523" y="874834"/>
                  <a:pt x="223935" y="890509"/>
                </a:cubicBezTo>
                <a:cubicBezTo>
                  <a:pt x="227748" y="915293"/>
                  <a:pt x="230156" y="940272"/>
                  <a:pt x="233266" y="965154"/>
                </a:cubicBezTo>
                <a:cubicBezTo>
                  <a:pt x="230156" y="980705"/>
                  <a:pt x="238660" y="1005917"/>
                  <a:pt x="223935" y="1011807"/>
                </a:cubicBezTo>
                <a:cubicBezTo>
                  <a:pt x="197785" y="1022267"/>
                  <a:pt x="167796" y="1006759"/>
                  <a:pt x="139959" y="1002476"/>
                </a:cubicBezTo>
                <a:cubicBezTo>
                  <a:pt x="127285" y="1000526"/>
                  <a:pt x="89813" y="993145"/>
                  <a:pt x="102637" y="993145"/>
                </a:cubicBezTo>
                <a:cubicBezTo>
                  <a:pt x="130801" y="993145"/>
                  <a:pt x="158666" y="998983"/>
                  <a:pt x="186612" y="1002476"/>
                </a:cubicBezTo>
                <a:cubicBezTo>
                  <a:pt x="208435" y="1005204"/>
                  <a:pt x="230155" y="1008697"/>
                  <a:pt x="251927" y="1011807"/>
                </a:cubicBezTo>
                <a:cubicBezTo>
                  <a:pt x="269991" y="1017828"/>
                  <a:pt x="342769" y="1042536"/>
                  <a:pt x="345233" y="1039798"/>
                </a:cubicBezTo>
                <a:cubicBezTo>
                  <a:pt x="370545" y="1011674"/>
                  <a:pt x="355686" y="964767"/>
                  <a:pt x="363894" y="927831"/>
                </a:cubicBezTo>
                <a:cubicBezTo>
                  <a:pt x="368161" y="908629"/>
                  <a:pt x="384512" y="852274"/>
                  <a:pt x="382555" y="871847"/>
                </a:cubicBezTo>
                <a:cubicBezTo>
                  <a:pt x="377517" y="922226"/>
                  <a:pt x="364492" y="971490"/>
                  <a:pt x="354563" y="1021137"/>
                </a:cubicBezTo>
                <a:cubicBezTo>
                  <a:pt x="352048" y="1033712"/>
                  <a:pt x="348343" y="1046019"/>
                  <a:pt x="345233" y="1058460"/>
                </a:cubicBezTo>
                <a:cubicBezTo>
                  <a:pt x="323462" y="1055350"/>
                  <a:pt x="301136" y="1054916"/>
                  <a:pt x="279919" y="1049129"/>
                </a:cubicBezTo>
                <a:cubicBezTo>
                  <a:pt x="266500" y="1045469"/>
                  <a:pt x="255560" y="1035509"/>
                  <a:pt x="242596" y="1030468"/>
                </a:cubicBezTo>
                <a:cubicBezTo>
                  <a:pt x="199504" y="1013710"/>
                  <a:pt x="155260" y="1000050"/>
                  <a:pt x="111968" y="983815"/>
                </a:cubicBezTo>
                <a:cubicBezTo>
                  <a:pt x="6280" y="944182"/>
                  <a:pt x="53386" y="946492"/>
                  <a:pt x="0" y="9464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200"/>
          </a:p>
        </p:txBody>
      </p:sp>
      <p:sp>
        <p:nvSpPr>
          <p:cNvPr id="10" name="Rectangle 9"/>
          <p:cNvSpPr/>
          <p:nvPr/>
        </p:nvSpPr>
        <p:spPr>
          <a:xfrm>
            <a:off x="4323028" y="849110"/>
            <a:ext cx="4572000" cy="830997"/>
          </a:xfrm>
          <a:prstGeom prst="rect">
            <a:avLst/>
          </a:prstGeom>
        </p:spPr>
        <p:txBody>
          <a:bodyPr>
            <a:spAutoFit/>
          </a:bodyPr>
          <a:lstStyle/>
          <a:p>
            <a:r>
              <a:rPr lang="en-US" sz="1200" dirty="0"/>
              <a:t>Disadvantages</a:t>
            </a:r>
          </a:p>
          <a:p>
            <a:pPr lvl="1"/>
            <a:r>
              <a:rPr lang="en-US" sz="1200" dirty="0"/>
              <a:t>Prevent a process being run due to unavailability of sufficient size partition</a:t>
            </a:r>
          </a:p>
          <a:p>
            <a:pPr lvl="1"/>
            <a:r>
              <a:rPr lang="en-US" sz="1200" dirty="0"/>
              <a:t>Internal fragmentation wastes space</a:t>
            </a:r>
          </a:p>
        </p:txBody>
      </p:sp>
    </p:spTree>
    <p:extLst>
      <p:ext uri="{BB962C8B-B14F-4D97-AF65-F5344CB8AC3E}">
        <p14:creationId xmlns:p14="http://schemas.microsoft.com/office/powerpoint/2010/main" val="338736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a:t>
            </a:r>
            <a:endParaRPr lang="en-US" dirty="0"/>
          </a:p>
        </p:txBody>
      </p:sp>
      <p:sp>
        <p:nvSpPr>
          <p:cNvPr id="3" name="TextBox 2">
            <a:extLst>
              <a:ext uri="{FF2B5EF4-FFF2-40B4-BE49-F238E27FC236}">
                <a16:creationId xmlns:a16="http://schemas.microsoft.com/office/drawing/2014/main" id="{B7B797BB-DB1A-C3DC-1D7F-3523F1B311A3}"/>
              </a:ext>
            </a:extLst>
          </p:cNvPr>
          <p:cNvSpPr txBox="1"/>
          <p:nvPr/>
        </p:nvSpPr>
        <p:spPr>
          <a:xfrm>
            <a:off x="1187624" y="1419622"/>
            <a:ext cx="7568049" cy="2462213"/>
          </a:xfrm>
          <a:prstGeom prst="rect">
            <a:avLst/>
          </a:prstGeom>
          <a:noFill/>
        </p:spPr>
        <p:txBody>
          <a:bodyPr wrap="square">
            <a:spAutoFit/>
          </a:bodyPr>
          <a:lstStyle/>
          <a:p>
            <a:pPr marL="285750" indent="-285750" algn="just">
              <a:buFont typeface="Arial" panose="020B0604020202020204" pitchFamily="34" charset="0"/>
              <a:buChar char="•"/>
            </a:pPr>
            <a:r>
              <a:rPr lang="en-US" sz="1400" dirty="0"/>
              <a:t>Memory protection implemented by associating protection bit with each frame to indicate if read-only or read-write access is allowed</a:t>
            </a:r>
          </a:p>
          <a:p>
            <a:pPr marL="742950" lvl="1" indent="-285750" algn="just">
              <a:buFont typeface="Arial" panose="020B0604020202020204" pitchFamily="34" charset="0"/>
              <a:buChar char="•"/>
            </a:pPr>
            <a:r>
              <a:rPr lang="en-US" sz="1400" dirty="0"/>
              <a:t>Can also add more bits to indicate page execute-only, and so on</a:t>
            </a:r>
          </a:p>
          <a:p>
            <a:pPr marL="285750" indent="-285750" algn="just">
              <a:buFont typeface="Arial" panose="020B0604020202020204" pitchFamily="34" charset="0"/>
              <a:buChar char="•"/>
            </a:pPr>
            <a:r>
              <a:rPr lang="en-US" sz="1400" b="1" dirty="0"/>
              <a:t>Valid-invalid bit </a:t>
            </a:r>
            <a:r>
              <a:rPr lang="en-US" sz="1400" dirty="0"/>
              <a:t>attached to each entry in the page table:</a:t>
            </a:r>
          </a:p>
          <a:p>
            <a:pPr marL="742950" lvl="1" indent="-285750" algn="just">
              <a:buFont typeface="Arial" panose="020B0604020202020204" pitchFamily="34" charset="0"/>
              <a:buChar char="•"/>
            </a:pPr>
            <a:r>
              <a:rPr lang="en-US" sz="1400" dirty="0"/>
              <a:t>“valid” indicates that the associated page is in the process’ logical address space, and is thus a legal page</a:t>
            </a:r>
          </a:p>
          <a:p>
            <a:pPr marL="742950" lvl="1" indent="-285750" algn="just">
              <a:buFont typeface="Arial" panose="020B0604020202020204" pitchFamily="34" charset="0"/>
              <a:buChar char="•"/>
            </a:pPr>
            <a:r>
              <a:rPr lang="en-US" sz="1400" dirty="0"/>
              <a:t>“invalid” indicates that the page is not in the process’ logical address space</a:t>
            </a:r>
          </a:p>
          <a:p>
            <a:pPr marL="742950" lvl="1" indent="-285750" algn="just">
              <a:buFont typeface="Arial" panose="020B0604020202020204" pitchFamily="34" charset="0"/>
              <a:buChar char="•"/>
            </a:pPr>
            <a:r>
              <a:rPr lang="en-US" sz="1400" dirty="0"/>
              <a:t>Or use page-table length register (PTLR)</a:t>
            </a:r>
          </a:p>
          <a:p>
            <a:pPr marL="285750" indent="-285750" algn="just">
              <a:buFont typeface="Arial" panose="020B0604020202020204" pitchFamily="34" charset="0"/>
              <a:buChar char="•"/>
            </a:pPr>
            <a:r>
              <a:rPr lang="en-US" sz="1400" dirty="0"/>
              <a:t>Any violations result in a trap to the kernel</a:t>
            </a:r>
          </a:p>
          <a:p>
            <a:pPr lvl="1" algn="just"/>
            <a:r>
              <a:rPr lang="en-US" sz="1400" dirty="0"/>
              <a:t>On checking valid bit: Trap for the page is not available or the page is not the part of program</a:t>
            </a:r>
          </a:p>
        </p:txBody>
      </p:sp>
    </p:spTree>
    <p:extLst>
      <p:ext uri="{BB962C8B-B14F-4D97-AF65-F5344CB8AC3E}">
        <p14:creationId xmlns:p14="http://schemas.microsoft.com/office/powerpoint/2010/main" val="142861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a:t>
            </a:r>
            <a:endParaRPr lang="en-US" dirty="0"/>
          </a:p>
        </p:txBody>
      </p:sp>
      <p:pic>
        <p:nvPicPr>
          <p:cNvPr id="3" name="Picture 5">
            <a:extLst>
              <a:ext uri="{FF2B5EF4-FFF2-40B4-BE49-F238E27FC236}">
                <a16:creationId xmlns:a16="http://schemas.microsoft.com/office/drawing/2014/main" id="{C9D1F1B5-8FDD-3861-956D-F7BEBF6DD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02" y="1275606"/>
            <a:ext cx="4296051" cy="3729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E8D68AB3-1857-53C8-0CEF-FF01D7D1F0FE}"/>
              </a:ext>
            </a:extLst>
          </p:cNvPr>
          <p:cNvGrpSpPr/>
          <p:nvPr/>
        </p:nvGrpSpPr>
        <p:grpSpPr>
          <a:xfrm>
            <a:off x="4747236" y="1347614"/>
            <a:ext cx="4500065" cy="3548945"/>
            <a:chOff x="6211657" y="900623"/>
            <a:chExt cx="5936395" cy="4373191"/>
          </a:xfrm>
        </p:grpSpPr>
        <p:grpSp>
          <p:nvGrpSpPr>
            <p:cNvPr id="5" name="Group 4">
              <a:extLst>
                <a:ext uri="{FF2B5EF4-FFF2-40B4-BE49-F238E27FC236}">
                  <a16:creationId xmlns:a16="http://schemas.microsoft.com/office/drawing/2014/main" id="{15AC847C-BB45-8AE5-5E55-E8021BFBD7C1}"/>
                </a:ext>
              </a:extLst>
            </p:cNvPr>
            <p:cNvGrpSpPr/>
            <p:nvPr/>
          </p:nvGrpSpPr>
          <p:grpSpPr>
            <a:xfrm>
              <a:off x="6211657" y="900623"/>
              <a:ext cx="5936395" cy="4373191"/>
              <a:chOff x="-291713" y="848963"/>
              <a:chExt cx="5936395" cy="4373191"/>
            </a:xfrm>
          </p:grpSpPr>
          <p:pic>
            <p:nvPicPr>
              <p:cNvPr id="7" name="Picture 6">
                <a:extLst>
                  <a:ext uri="{FF2B5EF4-FFF2-40B4-BE49-F238E27FC236}">
                    <a16:creationId xmlns:a16="http://schemas.microsoft.com/office/drawing/2014/main" id="{423EBFE7-917D-CDBC-656D-91B37B09F3E4}"/>
                  </a:ext>
                </a:extLst>
              </p:cNvPr>
              <p:cNvPicPr>
                <a:picLocks noChangeAspect="1"/>
              </p:cNvPicPr>
              <p:nvPr/>
            </p:nvPicPr>
            <p:blipFill rotWithShape="1">
              <a:blip r:embed="rId3"/>
              <a:srcRect l="17219" t="33197" r="51378" b="28163"/>
              <a:stretch/>
            </p:blipFill>
            <p:spPr>
              <a:xfrm>
                <a:off x="183569" y="1635845"/>
                <a:ext cx="5181532" cy="3586309"/>
              </a:xfrm>
              <a:prstGeom prst="rect">
                <a:avLst/>
              </a:prstGeom>
            </p:spPr>
          </p:pic>
          <p:sp>
            <p:nvSpPr>
              <p:cNvPr id="8" name="Rectangle 3">
                <a:extLst>
                  <a:ext uri="{FF2B5EF4-FFF2-40B4-BE49-F238E27FC236}">
                    <a16:creationId xmlns:a16="http://schemas.microsoft.com/office/drawing/2014/main" id="{A4161050-528C-5BE7-C969-53BDA10304F7}"/>
                  </a:ext>
                </a:extLst>
              </p:cNvPr>
              <p:cNvSpPr txBox="1">
                <a:spLocks noChangeArrowheads="1"/>
              </p:cNvSpPr>
              <p:nvPr/>
            </p:nvSpPr>
            <p:spPr>
              <a:xfrm>
                <a:off x="-291713" y="848963"/>
                <a:ext cx="5936395" cy="7868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Page zero is not available in memory so deleted the reference of frame so valid bit is introduced for the each entry of page table</a:t>
                </a:r>
              </a:p>
            </p:txBody>
          </p:sp>
          <p:cxnSp>
            <p:nvCxnSpPr>
              <p:cNvPr id="9" name="Straight Arrow Connector 8">
                <a:extLst>
                  <a:ext uri="{FF2B5EF4-FFF2-40B4-BE49-F238E27FC236}">
                    <a16:creationId xmlns:a16="http://schemas.microsoft.com/office/drawing/2014/main" id="{C1879F3E-D8DB-2152-249F-2BD9533B8141}"/>
                  </a:ext>
                </a:extLst>
              </p:cNvPr>
              <p:cNvCxnSpPr>
                <a:cxnSpLocks/>
              </p:cNvCxnSpPr>
              <p:nvPr/>
            </p:nvCxnSpPr>
            <p:spPr>
              <a:xfrm flipH="1">
                <a:off x="2774335" y="1405536"/>
                <a:ext cx="761967" cy="11453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E9C2CFE3-386B-D984-71A1-792EC6FA30DB}"/>
                </a:ext>
              </a:extLst>
            </p:cNvPr>
            <p:cNvSpPr/>
            <p:nvPr/>
          </p:nvSpPr>
          <p:spPr>
            <a:xfrm>
              <a:off x="7977673" y="2622046"/>
              <a:ext cx="1520890" cy="15927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graphicFrame>
        <p:nvGraphicFramePr>
          <p:cNvPr id="10" name="Table 23">
            <a:extLst>
              <a:ext uri="{FF2B5EF4-FFF2-40B4-BE49-F238E27FC236}">
                <a16:creationId xmlns:a16="http://schemas.microsoft.com/office/drawing/2014/main" id="{D65A3288-B512-87D1-8F91-BAC6CDFAD00A}"/>
              </a:ext>
            </a:extLst>
          </p:cNvPr>
          <p:cNvGraphicFramePr>
            <a:graphicFrameLocks noGrp="1"/>
          </p:cNvGraphicFramePr>
          <p:nvPr>
            <p:extLst>
              <p:ext uri="{D42A27DB-BD31-4B8C-83A1-F6EECF244321}">
                <p14:modId xmlns:p14="http://schemas.microsoft.com/office/powerpoint/2010/main" val="3865085460"/>
              </p:ext>
            </p:extLst>
          </p:nvPr>
        </p:nvGraphicFramePr>
        <p:xfrm>
          <a:off x="7305376" y="2334649"/>
          <a:ext cx="364107" cy="1402080"/>
        </p:xfrm>
        <a:graphic>
          <a:graphicData uri="http://schemas.openxmlformats.org/drawingml/2006/table">
            <a:tbl>
              <a:tblPr firstRow="1" bandRow="1">
                <a:tableStyleId>{5C22544A-7EE6-4342-B048-85BDC9FD1C3A}</a:tableStyleId>
              </a:tblPr>
              <a:tblGrid>
                <a:gridCol w="364107">
                  <a:extLst>
                    <a:ext uri="{9D8B030D-6E8A-4147-A177-3AD203B41FA5}">
                      <a16:colId xmlns:a16="http://schemas.microsoft.com/office/drawing/2014/main" val="2287042952"/>
                    </a:ext>
                  </a:extLst>
                </a:gridCol>
              </a:tblGrid>
              <a:tr h="322044">
                <a:tc>
                  <a:txBody>
                    <a:bodyPr/>
                    <a:lstStyle/>
                    <a:p>
                      <a:r>
                        <a:rPr lang="en-US" sz="800" dirty="0">
                          <a:solidFill>
                            <a:schemeClr val="tx1"/>
                          </a:solidFill>
                        </a:rPr>
                        <a:t>V bit</a:t>
                      </a:r>
                      <a:endParaRPr lang="en-PK" sz="800" dirty="0">
                        <a:solidFill>
                          <a:schemeClr val="tx1"/>
                        </a:solidFill>
                      </a:endParaRPr>
                    </a:p>
                  </a:txBody>
                  <a:tcPr>
                    <a:solidFill>
                      <a:schemeClr val="accent1">
                        <a:alpha val="90000"/>
                      </a:schemeClr>
                    </a:solidFill>
                  </a:tcPr>
                </a:tc>
                <a:extLst>
                  <a:ext uri="{0D108BD9-81ED-4DB2-BD59-A6C34878D82A}">
                    <a16:rowId xmlns:a16="http://schemas.microsoft.com/office/drawing/2014/main" val="1656594939"/>
                  </a:ext>
                </a:extLst>
              </a:tr>
              <a:tr h="204937">
                <a:tc>
                  <a:txBody>
                    <a:bodyPr/>
                    <a:lstStyle/>
                    <a:p>
                      <a:r>
                        <a:rPr lang="en-US" sz="800" dirty="0">
                          <a:solidFill>
                            <a:schemeClr val="tx1"/>
                          </a:solidFill>
                        </a:rPr>
                        <a:t>0</a:t>
                      </a:r>
                      <a:endParaRPr lang="en-PK" sz="800" dirty="0">
                        <a:solidFill>
                          <a:schemeClr val="tx1"/>
                        </a:solidFill>
                      </a:endParaRPr>
                    </a:p>
                  </a:txBody>
                  <a:tcPr>
                    <a:solidFill>
                      <a:schemeClr val="accent1">
                        <a:tint val="40000"/>
                        <a:alpha val="90000"/>
                      </a:schemeClr>
                    </a:solidFill>
                  </a:tcPr>
                </a:tc>
                <a:extLst>
                  <a:ext uri="{0D108BD9-81ED-4DB2-BD59-A6C34878D82A}">
                    <a16:rowId xmlns:a16="http://schemas.microsoft.com/office/drawing/2014/main" val="108681613"/>
                  </a:ext>
                </a:extLst>
              </a:tr>
              <a:tr h="204937">
                <a:tc>
                  <a:txBody>
                    <a:bodyPr/>
                    <a:lstStyle/>
                    <a:p>
                      <a:r>
                        <a:rPr lang="en-US" sz="800" dirty="0">
                          <a:solidFill>
                            <a:schemeClr val="tx1"/>
                          </a:solidFill>
                        </a:rPr>
                        <a:t>1</a:t>
                      </a:r>
                      <a:endParaRPr lang="en-PK" sz="800" dirty="0">
                        <a:solidFill>
                          <a:schemeClr val="tx1"/>
                        </a:solidFill>
                      </a:endParaRPr>
                    </a:p>
                  </a:txBody>
                  <a:tcPr>
                    <a:solidFill>
                      <a:schemeClr val="accent1">
                        <a:tint val="20000"/>
                        <a:alpha val="90000"/>
                      </a:schemeClr>
                    </a:solidFill>
                  </a:tcPr>
                </a:tc>
                <a:extLst>
                  <a:ext uri="{0D108BD9-81ED-4DB2-BD59-A6C34878D82A}">
                    <a16:rowId xmlns:a16="http://schemas.microsoft.com/office/drawing/2014/main" val="2621104534"/>
                  </a:ext>
                </a:extLst>
              </a:tr>
              <a:tr h="204937">
                <a:tc>
                  <a:txBody>
                    <a:bodyPr/>
                    <a:lstStyle/>
                    <a:p>
                      <a:r>
                        <a:rPr lang="en-US" sz="800" dirty="0">
                          <a:solidFill>
                            <a:schemeClr val="tx1"/>
                          </a:solidFill>
                        </a:rPr>
                        <a:t>1</a:t>
                      </a:r>
                      <a:endParaRPr lang="en-PK" sz="800" dirty="0">
                        <a:solidFill>
                          <a:schemeClr val="tx1"/>
                        </a:solidFill>
                      </a:endParaRPr>
                    </a:p>
                  </a:txBody>
                  <a:tcPr>
                    <a:solidFill>
                      <a:schemeClr val="accent1">
                        <a:tint val="40000"/>
                        <a:alpha val="90000"/>
                      </a:schemeClr>
                    </a:solidFill>
                  </a:tcPr>
                </a:tc>
                <a:extLst>
                  <a:ext uri="{0D108BD9-81ED-4DB2-BD59-A6C34878D82A}">
                    <a16:rowId xmlns:a16="http://schemas.microsoft.com/office/drawing/2014/main" val="1127209674"/>
                  </a:ext>
                </a:extLst>
              </a:tr>
              <a:tr h="204937">
                <a:tc>
                  <a:txBody>
                    <a:bodyPr/>
                    <a:lstStyle/>
                    <a:p>
                      <a:r>
                        <a:rPr lang="en-US" sz="800" dirty="0">
                          <a:solidFill>
                            <a:schemeClr val="tx1"/>
                          </a:solidFill>
                        </a:rPr>
                        <a:t>1</a:t>
                      </a:r>
                      <a:endParaRPr lang="en-PK" sz="800" dirty="0">
                        <a:solidFill>
                          <a:schemeClr val="tx1"/>
                        </a:solidFill>
                      </a:endParaRPr>
                    </a:p>
                  </a:txBody>
                  <a:tcPr>
                    <a:solidFill>
                      <a:schemeClr val="accent1">
                        <a:tint val="20000"/>
                        <a:alpha val="90000"/>
                      </a:schemeClr>
                    </a:solidFill>
                  </a:tcPr>
                </a:tc>
                <a:extLst>
                  <a:ext uri="{0D108BD9-81ED-4DB2-BD59-A6C34878D82A}">
                    <a16:rowId xmlns:a16="http://schemas.microsoft.com/office/drawing/2014/main" val="3313693994"/>
                  </a:ext>
                </a:extLst>
              </a:tr>
              <a:tr h="204937">
                <a:tc>
                  <a:txBody>
                    <a:bodyPr/>
                    <a:lstStyle/>
                    <a:p>
                      <a:endParaRPr lang="en-PK" sz="800" dirty="0">
                        <a:solidFill>
                          <a:schemeClr val="tx1"/>
                        </a:solidFill>
                      </a:endParaRPr>
                    </a:p>
                  </a:txBody>
                  <a:tcPr>
                    <a:solidFill>
                      <a:schemeClr val="accent1">
                        <a:tint val="20000"/>
                        <a:alpha val="90000"/>
                      </a:schemeClr>
                    </a:solidFill>
                  </a:tcPr>
                </a:tc>
                <a:extLst>
                  <a:ext uri="{0D108BD9-81ED-4DB2-BD59-A6C34878D82A}">
                    <a16:rowId xmlns:a16="http://schemas.microsoft.com/office/drawing/2014/main" val="1394533911"/>
                  </a:ext>
                </a:extLst>
              </a:tr>
            </a:tbl>
          </a:graphicData>
        </a:graphic>
      </p:graphicFrame>
    </p:spTree>
    <p:extLst>
      <p:ext uri="{BB962C8B-B14F-4D97-AF65-F5344CB8AC3E}">
        <p14:creationId xmlns:p14="http://schemas.microsoft.com/office/powerpoint/2010/main" val="2341976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t>
            </a:r>
            <a:r>
              <a:rPr lang="en-US" dirty="0" smtClean="0"/>
              <a:t>calculation</a:t>
            </a:r>
            <a:endParaRPr lang="en-US" dirty="0"/>
          </a:p>
        </p:txBody>
      </p:sp>
      <p:pic>
        <p:nvPicPr>
          <p:cNvPr id="3" name="Picture 2">
            <a:extLst>
              <a:ext uri="{FF2B5EF4-FFF2-40B4-BE49-F238E27FC236}">
                <a16:creationId xmlns:a16="http://schemas.microsoft.com/office/drawing/2014/main" id="{43FC16FA-3DE0-C2F1-B6BB-87F994F2FD35}"/>
              </a:ext>
            </a:extLst>
          </p:cNvPr>
          <p:cNvPicPr>
            <a:picLocks noChangeAspect="1"/>
          </p:cNvPicPr>
          <p:nvPr/>
        </p:nvPicPr>
        <p:blipFill rotWithShape="1">
          <a:blip r:embed="rId2"/>
          <a:srcRect l="13469" t="21225" r="14592" b="15238"/>
          <a:stretch/>
        </p:blipFill>
        <p:spPr>
          <a:xfrm>
            <a:off x="1403648" y="1203598"/>
            <a:ext cx="7383526" cy="3668198"/>
          </a:xfrm>
          <a:prstGeom prst="rect">
            <a:avLst/>
          </a:prstGeom>
        </p:spPr>
      </p:pic>
    </p:spTree>
    <p:extLst>
      <p:ext uri="{BB962C8B-B14F-4D97-AF65-F5344CB8AC3E}">
        <p14:creationId xmlns:p14="http://schemas.microsoft.com/office/powerpoint/2010/main" val="307836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calculation</a:t>
            </a:r>
          </a:p>
        </p:txBody>
      </p:sp>
      <p:grpSp>
        <p:nvGrpSpPr>
          <p:cNvPr id="3" name="Group 2">
            <a:extLst>
              <a:ext uri="{FF2B5EF4-FFF2-40B4-BE49-F238E27FC236}">
                <a16:creationId xmlns:a16="http://schemas.microsoft.com/office/drawing/2014/main" id="{B3EF7ABA-4AE8-93E0-1F43-654E00A489D5}"/>
              </a:ext>
            </a:extLst>
          </p:cNvPr>
          <p:cNvGrpSpPr/>
          <p:nvPr/>
        </p:nvGrpSpPr>
        <p:grpSpPr>
          <a:xfrm>
            <a:off x="1331640" y="1635646"/>
            <a:ext cx="7511040" cy="2829459"/>
            <a:chOff x="805376" y="1380931"/>
            <a:chExt cx="10251400" cy="3732246"/>
          </a:xfrm>
        </p:grpSpPr>
        <p:pic>
          <p:nvPicPr>
            <p:cNvPr id="4" name="Picture 3">
              <a:extLst>
                <a:ext uri="{FF2B5EF4-FFF2-40B4-BE49-F238E27FC236}">
                  <a16:creationId xmlns:a16="http://schemas.microsoft.com/office/drawing/2014/main" id="{921858DD-5A97-7BC9-01E4-598B12D11225}"/>
                </a:ext>
              </a:extLst>
            </p:cNvPr>
            <p:cNvPicPr>
              <a:picLocks noChangeAspect="1"/>
            </p:cNvPicPr>
            <p:nvPr/>
          </p:nvPicPr>
          <p:blipFill rotWithShape="1">
            <a:blip r:embed="rId3"/>
            <a:srcRect l="17372" t="32925" r="18725" b="25714"/>
            <a:stretch/>
          </p:blipFill>
          <p:spPr>
            <a:xfrm>
              <a:off x="805376" y="1380931"/>
              <a:ext cx="10251400" cy="3732246"/>
            </a:xfrm>
            <a:prstGeom prst="rect">
              <a:avLst/>
            </a:prstGeom>
          </p:spPr>
        </p:pic>
        <p:graphicFrame>
          <p:nvGraphicFramePr>
            <p:cNvPr id="5" name="Object 4">
              <a:extLst>
                <a:ext uri="{FF2B5EF4-FFF2-40B4-BE49-F238E27FC236}">
                  <a16:creationId xmlns:a16="http://schemas.microsoft.com/office/drawing/2014/main" id="{99703793-0A16-7B29-D3C2-92B2CB8E5159}"/>
                </a:ext>
              </a:extLst>
            </p:cNvPr>
            <p:cNvGraphicFramePr>
              <a:graphicFrameLocks noChangeAspect="1"/>
            </p:cNvGraphicFramePr>
            <p:nvPr>
              <p:extLst>
                <p:ext uri="{D42A27DB-BD31-4B8C-83A1-F6EECF244321}">
                  <p14:modId xmlns:p14="http://schemas.microsoft.com/office/powerpoint/2010/main" val="3520155330"/>
                </p:ext>
              </p:extLst>
            </p:nvPr>
          </p:nvGraphicFramePr>
          <p:xfrm>
            <a:off x="8879536" y="3901914"/>
            <a:ext cx="2177240" cy="1211263"/>
          </p:xfrm>
          <a:graphic>
            <a:graphicData uri="http://schemas.openxmlformats.org/presentationml/2006/ole">
              <mc:AlternateContent xmlns:mc="http://schemas.openxmlformats.org/markup-compatibility/2006">
                <mc:Choice xmlns:v="urn:schemas-microsoft-com:vml" Requires="v">
                  <p:oleObj spid="_x0000_s12302" name="Bitmap Image" r:id="rId4" imgW="1989000" imgH="1211760" progId="Paint.Picture.1">
                    <p:embed/>
                  </p:oleObj>
                </mc:Choice>
                <mc:Fallback>
                  <p:oleObj name="Bitmap Image" r:id="rId4" imgW="1989000" imgH="1211760" progId="Paint.Picture.1">
                    <p:embed/>
                    <p:pic>
                      <p:nvPicPr>
                        <p:cNvPr id="5" name="Object 4">
                          <a:extLst>
                            <a:ext uri="{FF2B5EF4-FFF2-40B4-BE49-F238E27FC236}">
                              <a16:creationId xmlns:a16="http://schemas.microsoft.com/office/drawing/2014/main" id="{99703793-0A16-7B29-D3C2-92B2CB8E5159}"/>
                            </a:ext>
                          </a:extLst>
                        </p:cNvPr>
                        <p:cNvPicPr/>
                        <p:nvPr/>
                      </p:nvPicPr>
                      <p:blipFill>
                        <a:blip r:embed="rId5"/>
                        <a:stretch>
                          <a:fillRect/>
                        </a:stretch>
                      </p:blipFill>
                      <p:spPr>
                        <a:xfrm>
                          <a:off x="8879536" y="3901914"/>
                          <a:ext cx="2177240" cy="1211263"/>
                        </a:xfrm>
                        <a:prstGeom prst="rect">
                          <a:avLst/>
                        </a:prstGeom>
                      </p:spPr>
                    </p:pic>
                  </p:oleObj>
                </mc:Fallback>
              </mc:AlternateContent>
            </a:graphicData>
          </a:graphic>
        </p:graphicFrame>
      </p:grpSp>
    </p:spTree>
    <p:extLst>
      <p:ext uri="{BB962C8B-B14F-4D97-AF65-F5344CB8AC3E}">
        <p14:creationId xmlns:p14="http://schemas.microsoft.com/office/powerpoint/2010/main" val="1725669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23972" y="3579862"/>
            <a:ext cx="4096505" cy="1563637"/>
            <a:chOff x="152400" y="152400"/>
            <a:chExt cx="9126287" cy="5143500"/>
          </a:xfrm>
        </p:grpSpPr>
        <p:sp>
          <p:nvSpPr>
            <p:cNvPr id="12" name="Rectangle 11"/>
            <p:cNvSpPr/>
            <p:nvPr/>
          </p:nvSpPr>
          <p:spPr>
            <a:xfrm>
              <a:off x="152400" y="15240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2436046" y="15240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a:off x="4722046" y="15240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ectangle 14"/>
            <p:cNvSpPr/>
            <p:nvPr/>
          </p:nvSpPr>
          <p:spPr>
            <a:xfrm>
              <a:off x="6992687" y="152400"/>
              <a:ext cx="2286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 name="Title 1"/>
          <p:cNvSpPr txBox="1">
            <a:spLocks/>
          </p:cNvSpPr>
          <p:nvPr/>
        </p:nvSpPr>
        <p:spPr>
          <a:xfrm>
            <a:off x="1835415" y="3802059"/>
            <a:ext cx="5472608" cy="542078"/>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r>
              <a:rPr lang="en-US" altLang="ko-KR" dirty="0">
                <a:solidFill>
                  <a:schemeClr val="bg1"/>
                </a:solidFill>
                <a:latin typeface="+mj-lt"/>
              </a:rPr>
              <a:t>Thank you</a:t>
            </a:r>
            <a:endParaRPr lang="ko-KR" altLang="en-US" dirty="0">
              <a:solidFill>
                <a:schemeClr val="bg1"/>
              </a:solidFill>
              <a:latin typeface="+mj-lt"/>
            </a:endParaRPr>
          </a:p>
        </p:txBody>
      </p:sp>
      <p:graphicFrame>
        <p:nvGraphicFramePr>
          <p:cNvPr id="10" name="Picture Placeholder 9"/>
          <p:cNvGraphicFramePr>
            <a:graphicFrameLocks noGrp="1" noChangeAspect="1"/>
          </p:cNvGraphicFramePr>
          <p:nvPr>
            <p:ph type="pic" idx="1"/>
            <p:extLst>
              <p:ext uri="{D42A27DB-BD31-4B8C-83A1-F6EECF244321}">
                <p14:modId xmlns:p14="http://schemas.microsoft.com/office/powerpoint/2010/main" val="2870056286"/>
              </p:ext>
            </p:extLst>
          </p:nvPr>
        </p:nvGraphicFramePr>
        <p:xfrm>
          <a:off x="2933931" y="771550"/>
          <a:ext cx="3087588" cy="1944216"/>
        </p:xfrm>
        <a:graphic>
          <a:graphicData uri="http://schemas.openxmlformats.org/presentationml/2006/ole">
            <mc:AlternateContent xmlns:mc="http://schemas.openxmlformats.org/markup-compatibility/2006">
              <mc:Choice xmlns:v="urn:schemas-microsoft-com:vml" Requires="v">
                <p:oleObj spid="_x0000_s11557" name="Bitmap Image" r:id="rId3" imgW="2286000" imgH="1280160" progId="PBrush">
                  <p:embed/>
                </p:oleObj>
              </mc:Choice>
              <mc:Fallback>
                <p:oleObj name="Bitmap Image" r:id="rId3" imgW="2286000" imgH="1280160" progId="PBrush">
                  <p:embed/>
                  <p:pic>
                    <p:nvPicPr>
                      <p:cNvPr id="2" name="Object 1"/>
                      <p:cNvPicPr/>
                      <p:nvPr/>
                    </p:nvPicPr>
                    <p:blipFill>
                      <a:blip r:embed="rId4"/>
                      <a:stretch>
                        <a:fillRect/>
                      </a:stretch>
                    </p:blipFill>
                    <p:spPr>
                      <a:xfrm>
                        <a:off x="2933931" y="771550"/>
                        <a:ext cx="3087588" cy="1944216"/>
                      </a:xfrm>
                      <a:prstGeom prst="rect">
                        <a:avLst/>
                      </a:prstGeom>
                    </p:spPr>
                  </p:pic>
                </p:oleObj>
              </mc:Fallback>
            </mc:AlternateContent>
          </a:graphicData>
        </a:graphic>
      </p:graphicFrame>
    </p:spTree>
    <p:extLst>
      <p:ext uri="{BB962C8B-B14F-4D97-AF65-F5344CB8AC3E}">
        <p14:creationId xmlns:p14="http://schemas.microsoft.com/office/powerpoint/2010/main" val="2030636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16381" y="2918375"/>
            <a:ext cx="4529562" cy="824667"/>
            <a:chOff x="3714846" y="1438282"/>
            <a:chExt cx="4529562" cy="1575938"/>
          </a:xfrm>
        </p:grpSpPr>
        <p:sp>
          <p:nvSpPr>
            <p:cNvPr id="3" name="TextBox 2"/>
            <p:cNvSpPr txBox="1"/>
            <p:nvPr/>
          </p:nvSpPr>
          <p:spPr>
            <a:xfrm>
              <a:off x="3714846" y="2014347"/>
              <a:ext cx="4529562" cy="999873"/>
            </a:xfrm>
            <a:prstGeom prst="rect">
              <a:avLst/>
            </a:prstGeom>
            <a:noFill/>
          </p:spPr>
          <p:txBody>
            <a:bodyPr wrap="square" rtlCol="0">
              <a:spAutoFit/>
            </a:bodyPr>
            <a:lstStyle/>
            <a:p>
              <a:pPr algn="just"/>
              <a:r>
                <a:rPr lang="en-US" sz="1400" dirty="0" smtClean="0"/>
                <a:t>A</a:t>
              </a:r>
            </a:p>
            <a:p>
              <a:pPr algn="just"/>
              <a:endParaRPr lang="en-US" sz="1400" dirty="0"/>
            </a:p>
          </p:txBody>
        </p:sp>
        <p:sp>
          <p:nvSpPr>
            <p:cNvPr id="4" name="Text Placeholder 13"/>
            <p:cNvSpPr txBox="1">
              <a:spLocks/>
            </p:cNvSpPr>
            <p:nvPr/>
          </p:nvSpPr>
          <p:spPr>
            <a:xfrm>
              <a:off x="3714846" y="1438282"/>
              <a:ext cx="4529562" cy="57606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b="1" dirty="0" smtClean="0">
                  <a:solidFill>
                    <a:schemeClr val="accent1"/>
                  </a:solidFill>
                  <a:cs typeface="Arial" pitchFamily="34" charset="0"/>
                </a:rPr>
                <a:t>Memory</a:t>
              </a:r>
              <a:endParaRPr lang="en-US" altLang="ko-KR" sz="2400" b="1" dirty="0">
                <a:solidFill>
                  <a:schemeClr val="accent1"/>
                </a:solidFill>
                <a:cs typeface="Arial" pitchFamily="34" charset="0"/>
              </a:endParaRPr>
            </a:p>
          </p:txBody>
        </p:sp>
      </p:grpSp>
      <p:grpSp>
        <p:nvGrpSpPr>
          <p:cNvPr id="13" name="Group 12"/>
          <p:cNvGrpSpPr/>
          <p:nvPr/>
        </p:nvGrpSpPr>
        <p:grpSpPr>
          <a:xfrm>
            <a:off x="1" y="1459394"/>
            <a:ext cx="1835696" cy="2209460"/>
            <a:chOff x="1" y="1321321"/>
            <a:chExt cx="2051719" cy="2469467"/>
          </a:xfrm>
        </p:grpSpPr>
        <p:sp>
          <p:nvSpPr>
            <p:cNvPr id="9" name="Rectangle 8"/>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11" name="Rectangle 10"/>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Group 18"/>
          <p:cNvGrpSpPr/>
          <p:nvPr/>
        </p:nvGrpSpPr>
        <p:grpSpPr>
          <a:xfrm>
            <a:off x="7308304" y="1459394"/>
            <a:ext cx="1835696" cy="2209460"/>
            <a:chOff x="1" y="1321321"/>
            <a:chExt cx="2051719" cy="2469467"/>
          </a:xfrm>
        </p:grpSpPr>
        <p:sp>
          <p:nvSpPr>
            <p:cNvPr id="20" name="Rectangle 19"/>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Rectangle 20"/>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22" name="Rectangle 21"/>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그림 개체 틀 5">
            <a:extLst>
              <a:ext uri="{FF2B5EF4-FFF2-40B4-BE49-F238E27FC236}">
                <a16:creationId xmlns:a16="http://schemas.microsoft.com/office/drawing/2014/main" id="{9573E06B-11DC-4905-B6EC-54068195C955}"/>
              </a:ext>
            </a:extLst>
          </p:cNvPr>
          <p:cNvSpPr>
            <a:spLocks noGrp="1"/>
          </p:cNvSpPr>
          <p:nvPr>
            <p:ph type="pic" idx="1"/>
          </p:nvPr>
        </p:nvSpPr>
        <p:spPr/>
      </p:sp>
      <p:sp>
        <p:nvSpPr>
          <p:cNvPr id="7" name="AutoShape 2" descr="Electronics Business Color Doodle Sketch Vector Stock Vector (Royalty Free)  75001138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3553913"/>
              </p:ext>
            </p:extLst>
          </p:nvPr>
        </p:nvGraphicFramePr>
        <p:xfrm>
          <a:off x="3843566" y="731206"/>
          <a:ext cx="1458549" cy="1027130"/>
        </p:xfrm>
        <a:graphic>
          <a:graphicData uri="http://schemas.openxmlformats.org/presentationml/2006/ole">
            <mc:AlternateContent xmlns:mc="http://schemas.openxmlformats.org/markup-compatibility/2006">
              <mc:Choice xmlns:v="urn:schemas-microsoft-com:vml" Requires="v">
                <p:oleObj spid="_x0000_s3807" name="Bitmap Image" r:id="rId4" imgW="1958400" imgH="1379160" progId="PBrush">
                  <p:embed/>
                </p:oleObj>
              </mc:Choice>
              <mc:Fallback>
                <p:oleObj name="Bitmap Image" r:id="rId4" imgW="1958400" imgH="1379160" progId="PBrush">
                  <p:embed/>
                  <p:pic>
                    <p:nvPicPr>
                      <p:cNvPr id="0" name=""/>
                      <p:cNvPicPr/>
                      <p:nvPr/>
                    </p:nvPicPr>
                    <p:blipFill>
                      <a:blip r:embed="rId5"/>
                      <a:stretch>
                        <a:fillRect/>
                      </a:stretch>
                    </p:blipFill>
                    <p:spPr>
                      <a:xfrm>
                        <a:off x="3843566" y="731206"/>
                        <a:ext cx="1458549" cy="102713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917302311"/>
              </p:ext>
            </p:extLst>
          </p:nvPr>
        </p:nvGraphicFramePr>
        <p:xfrm>
          <a:off x="3843565" y="1681337"/>
          <a:ext cx="1475195" cy="1067528"/>
        </p:xfrm>
        <a:graphic>
          <a:graphicData uri="http://schemas.openxmlformats.org/presentationml/2006/ole">
            <mc:AlternateContent xmlns:mc="http://schemas.openxmlformats.org/markup-compatibility/2006">
              <mc:Choice xmlns:v="urn:schemas-microsoft-com:vml" Requires="v">
                <p:oleObj spid="_x0000_s3808" name="Bitmap Image" r:id="rId6" imgW="1958400" imgH="1379160" progId="PBrush">
                  <p:embed/>
                </p:oleObj>
              </mc:Choice>
              <mc:Fallback>
                <p:oleObj name="Bitmap Image" r:id="rId6" imgW="1958400" imgH="1379160" progId="PBrush">
                  <p:embed/>
                  <p:pic>
                    <p:nvPicPr>
                      <p:cNvPr id="8" name="Object 7"/>
                      <p:cNvPicPr/>
                      <p:nvPr/>
                    </p:nvPicPr>
                    <p:blipFill>
                      <a:blip r:embed="rId5"/>
                      <a:stretch>
                        <a:fillRect/>
                      </a:stretch>
                    </p:blipFill>
                    <p:spPr>
                      <a:xfrm>
                        <a:off x="3843565" y="1681337"/>
                        <a:ext cx="1475195" cy="1067528"/>
                      </a:xfrm>
                      <a:prstGeom prst="rect">
                        <a:avLst/>
                      </a:prstGeom>
                    </p:spPr>
                  </p:pic>
                </p:oleObj>
              </mc:Fallback>
            </mc:AlternateContent>
          </a:graphicData>
        </a:graphic>
      </p:graphicFrame>
      <p:sp>
        <p:nvSpPr>
          <p:cNvPr id="25" name="TextBox 24"/>
          <p:cNvSpPr txBox="1"/>
          <p:nvPr/>
        </p:nvSpPr>
        <p:spPr>
          <a:xfrm>
            <a:off x="2267744" y="4240708"/>
            <a:ext cx="5400600" cy="523220"/>
          </a:xfrm>
          <a:prstGeom prst="rect">
            <a:avLst/>
          </a:prstGeom>
          <a:noFill/>
        </p:spPr>
        <p:txBody>
          <a:bodyPr wrap="square" rtlCol="0">
            <a:spAutoFit/>
          </a:bodyPr>
          <a:lstStyle/>
          <a:p>
            <a:r>
              <a:rPr lang="en-US" sz="1400" dirty="0"/>
              <a:t>is the mapping of the processor view of memory to the physical memory </a:t>
            </a:r>
            <a:r>
              <a:rPr lang="en-US" sz="1400" dirty="0" smtClean="0"/>
              <a:t>locations Typically </a:t>
            </a:r>
            <a:r>
              <a:rPr lang="en-US" sz="1400" dirty="0"/>
              <a:t>occurs at one of three stages</a:t>
            </a:r>
          </a:p>
        </p:txBody>
      </p:sp>
      <p:sp>
        <p:nvSpPr>
          <p:cNvPr id="26" name="Text Placeholder 13"/>
          <p:cNvSpPr txBox="1">
            <a:spLocks/>
          </p:cNvSpPr>
          <p:nvPr/>
        </p:nvSpPr>
        <p:spPr>
          <a:xfrm>
            <a:off x="2267743" y="3901580"/>
            <a:ext cx="4859795" cy="30144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b="1" dirty="0">
                <a:solidFill>
                  <a:schemeClr val="accent1"/>
                </a:solidFill>
                <a:cs typeface="Arial" pitchFamily="34" charset="0"/>
              </a:rPr>
              <a:t>Address binding </a:t>
            </a:r>
            <a:endParaRPr lang="ko-KR" altLang="en-US" sz="2400" b="1" dirty="0">
              <a:solidFill>
                <a:schemeClr val="accent1"/>
              </a:solidFill>
              <a:cs typeface="Arial" pitchFamily="34" charset="0"/>
            </a:endParaRPr>
          </a:p>
        </p:txBody>
      </p:sp>
    </p:spTree>
    <p:extLst>
      <p:ext uri="{BB962C8B-B14F-4D97-AF65-F5344CB8AC3E}">
        <p14:creationId xmlns:p14="http://schemas.microsoft.com/office/powerpoint/2010/main" val="250850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Memory</a:t>
            </a:r>
            <a:endParaRPr lang="en-US" dirty="0"/>
          </a:p>
        </p:txBody>
      </p:sp>
      <p:pic>
        <p:nvPicPr>
          <p:cNvPr id="4" name="Picture 3">
            <a:extLst>
              <a:ext uri="{FF2B5EF4-FFF2-40B4-BE49-F238E27FC236}">
                <a16:creationId xmlns:a16="http://schemas.microsoft.com/office/drawing/2014/main" id="{C564615E-AE54-6BDF-5A5F-6FB672828309}"/>
              </a:ext>
            </a:extLst>
          </p:cNvPr>
          <p:cNvPicPr>
            <a:picLocks noChangeAspect="1"/>
          </p:cNvPicPr>
          <p:nvPr/>
        </p:nvPicPr>
        <p:blipFill rotWithShape="1">
          <a:blip r:embed="rId2"/>
          <a:srcRect l="37194" t="35782" r="30204" b="20681"/>
          <a:stretch/>
        </p:blipFill>
        <p:spPr>
          <a:xfrm>
            <a:off x="4843699" y="2537618"/>
            <a:ext cx="3122645" cy="2345641"/>
          </a:xfrm>
          <a:prstGeom prst="rect">
            <a:avLst/>
          </a:prstGeom>
        </p:spPr>
      </p:pic>
      <p:sp>
        <p:nvSpPr>
          <p:cNvPr id="6" name="TextBox 5">
            <a:extLst>
              <a:ext uri="{FF2B5EF4-FFF2-40B4-BE49-F238E27FC236}">
                <a16:creationId xmlns:a16="http://schemas.microsoft.com/office/drawing/2014/main" id="{9D42DD56-73C7-4ED7-A10C-A528B398D81F}"/>
              </a:ext>
            </a:extLst>
          </p:cNvPr>
          <p:cNvSpPr txBox="1"/>
          <p:nvPr/>
        </p:nvSpPr>
        <p:spPr>
          <a:xfrm>
            <a:off x="716787" y="802265"/>
            <a:ext cx="3253486" cy="3416320"/>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sz="1200" dirty="0"/>
              <a:t>Memory</a:t>
            </a:r>
          </a:p>
          <a:p>
            <a:pPr marL="742950" lvl="1" indent="-285750">
              <a:lnSpc>
                <a:spcPct val="120000"/>
              </a:lnSpc>
              <a:buFont typeface="Arial" panose="020B0604020202020204" pitchFamily="34" charset="0"/>
              <a:buChar char="•"/>
            </a:pPr>
            <a:r>
              <a:rPr lang="en-US" sz="1200" dirty="0"/>
              <a:t>Memory hierarchy</a:t>
            </a:r>
          </a:p>
          <a:p>
            <a:pPr marL="742950" lvl="1" indent="-285750">
              <a:lnSpc>
                <a:spcPct val="120000"/>
              </a:lnSpc>
              <a:buFont typeface="Arial" panose="020B0604020202020204" pitchFamily="34" charset="0"/>
              <a:buChar char="•"/>
            </a:pPr>
            <a:r>
              <a:rPr lang="en-US" sz="1200" dirty="0"/>
              <a:t>Process loading and swapping</a:t>
            </a:r>
          </a:p>
          <a:p>
            <a:pPr marL="742950" lvl="1" indent="-285750">
              <a:lnSpc>
                <a:spcPct val="120000"/>
              </a:lnSpc>
              <a:buFont typeface="Arial" panose="020B0604020202020204" pitchFamily="34" charset="0"/>
              <a:buChar char="•"/>
            </a:pPr>
            <a:r>
              <a:rPr lang="en-US" sz="1200" dirty="0"/>
              <a:t>Memory management</a:t>
            </a:r>
          </a:p>
          <a:p>
            <a:pPr marL="742950" lvl="1" indent="-285750">
              <a:lnSpc>
                <a:spcPct val="120000"/>
              </a:lnSpc>
              <a:buFont typeface="Arial" panose="020B0604020202020204" pitchFamily="34" charset="0"/>
              <a:buChar char="•"/>
            </a:pPr>
            <a:r>
              <a:rPr lang="en-US" sz="1200" dirty="0"/>
              <a:t>Memory allocation methods</a:t>
            </a:r>
          </a:p>
          <a:p>
            <a:pPr marL="742950" lvl="1" indent="-285750">
              <a:lnSpc>
                <a:spcPct val="120000"/>
              </a:lnSpc>
              <a:buFont typeface="Arial" panose="020B0604020202020204" pitchFamily="34" charset="0"/>
              <a:buChar char="•"/>
            </a:pPr>
            <a:r>
              <a:rPr lang="en-US" sz="1200" dirty="0"/>
              <a:t>Storage management strategies</a:t>
            </a:r>
          </a:p>
          <a:p>
            <a:pPr marL="742950" lvl="1" indent="-285750">
              <a:lnSpc>
                <a:spcPct val="120000"/>
              </a:lnSpc>
              <a:buFont typeface="Arial" panose="020B0604020202020204" pitchFamily="34" charset="0"/>
              <a:buChar char="•"/>
            </a:pPr>
            <a:r>
              <a:rPr lang="en-US" sz="1200" dirty="0"/>
              <a:t>Contiguous memory allocation </a:t>
            </a:r>
          </a:p>
          <a:p>
            <a:pPr marL="285750" indent="-285750">
              <a:lnSpc>
                <a:spcPct val="120000"/>
              </a:lnSpc>
              <a:buFont typeface="Arial" panose="020B0604020202020204" pitchFamily="34" charset="0"/>
              <a:buChar char="•"/>
            </a:pPr>
            <a:r>
              <a:rPr lang="en-US" sz="1200" dirty="0"/>
              <a:t>Non contiguous memory allocation</a:t>
            </a:r>
          </a:p>
          <a:p>
            <a:pPr marL="742950" lvl="1" indent="-285750">
              <a:lnSpc>
                <a:spcPct val="120000"/>
              </a:lnSpc>
              <a:buFont typeface="Arial" panose="020B0604020202020204" pitchFamily="34" charset="0"/>
              <a:buChar char="•"/>
            </a:pPr>
            <a:r>
              <a:rPr lang="en-US" sz="1200" dirty="0"/>
              <a:t>Segmentation</a:t>
            </a:r>
          </a:p>
          <a:p>
            <a:pPr marL="1200150" lvl="2" indent="-285750">
              <a:lnSpc>
                <a:spcPct val="120000"/>
              </a:lnSpc>
              <a:buFont typeface="Arial" panose="020B0604020202020204" pitchFamily="34" charset="0"/>
              <a:buChar char="•"/>
            </a:pPr>
            <a:r>
              <a:rPr lang="en-US" sz="1200" dirty="0"/>
              <a:t>Simple segmentation</a:t>
            </a:r>
          </a:p>
          <a:p>
            <a:pPr marL="1200150" lvl="2" indent="-285750">
              <a:lnSpc>
                <a:spcPct val="120000"/>
              </a:lnSpc>
              <a:buFont typeface="Arial" panose="020B0604020202020204" pitchFamily="34" charset="0"/>
              <a:buChar char="•"/>
            </a:pPr>
            <a:r>
              <a:rPr lang="en-US" sz="1200" dirty="0"/>
              <a:t>Segment addressing</a:t>
            </a:r>
          </a:p>
          <a:p>
            <a:pPr marL="742950" lvl="1" indent="-285750">
              <a:lnSpc>
                <a:spcPct val="120000"/>
              </a:lnSpc>
              <a:buFont typeface="Arial" panose="020B0604020202020204" pitchFamily="34" charset="0"/>
              <a:buChar char="•"/>
            </a:pPr>
            <a:r>
              <a:rPr lang="en-US" sz="1200" dirty="0"/>
              <a:t>Paging</a:t>
            </a:r>
          </a:p>
          <a:p>
            <a:pPr marL="1200150" lvl="2" indent="-285750">
              <a:lnSpc>
                <a:spcPct val="120000"/>
              </a:lnSpc>
              <a:buFont typeface="Arial" panose="020B0604020202020204" pitchFamily="34" charset="0"/>
              <a:buChar char="•"/>
            </a:pPr>
            <a:r>
              <a:rPr lang="en-US" sz="1200" dirty="0"/>
              <a:t>Simple paging</a:t>
            </a:r>
          </a:p>
          <a:p>
            <a:pPr marL="1200150" lvl="2" indent="-285750">
              <a:lnSpc>
                <a:spcPct val="120000"/>
              </a:lnSpc>
              <a:buFont typeface="Arial" panose="020B0604020202020204" pitchFamily="34" charset="0"/>
              <a:buChar char="•"/>
            </a:pPr>
            <a:r>
              <a:rPr lang="en-US" sz="1200" dirty="0"/>
              <a:t>Implementation of paging</a:t>
            </a:r>
          </a:p>
          <a:p>
            <a:pPr marL="742950" lvl="1" indent="-285750">
              <a:lnSpc>
                <a:spcPct val="120000"/>
              </a:lnSpc>
              <a:buFont typeface="Arial" panose="020B0604020202020204" pitchFamily="34" charset="0"/>
              <a:buChar char="•"/>
            </a:pPr>
            <a:endParaRPr lang="en-US" sz="1200" dirty="0"/>
          </a:p>
        </p:txBody>
      </p:sp>
      <p:sp>
        <p:nvSpPr>
          <p:cNvPr id="7" name="TextBox 6">
            <a:extLst>
              <a:ext uri="{FF2B5EF4-FFF2-40B4-BE49-F238E27FC236}">
                <a16:creationId xmlns:a16="http://schemas.microsoft.com/office/drawing/2014/main" id="{C1441338-FBD8-3644-CDC2-349F23CC77EB}"/>
              </a:ext>
            </a:extLst>
          </p:cNvPr>
          <p:cNvSpPr txBox="1"/>
          <p:nvPr/>
        </p:nvSpPr>
        <p:spPr>
          <a:xfrm>
            <a:off x="4604129" y="721991"/>
            <a:ext cx="4528652" cy="1938992"/>
          </a:xfrm>
          <a:prstGeom prst="rect">
            <a:avLst/>
          </a:prstGeom>
          <a:noFill/>
        </p:spPr>
        <p:txBody>
          <a:bodyPr wrap="square">
            <a:spAutoFit/>
          </a:bodyPr>
          <a:lstStyle/>
          <a:p>
            <a:pPr marL="285750" indent="-285750" algn="just">
              <a:buFont typeface="Arial" panose="020B0604020202020204" pitchFamily="34" charset="0"/>
              <a:buChar char="•"/>
            </a:pPr>
            <a:r>
              <a:rPr lang="en-US" sz="1200" dirty="0"/>
              <a:t>Used for storage and retrieval of data and instructions</a:t>
            </a:r>
          </a:p>
          <a:p>
            <a:pPr marL="285750" indent="-285750" algn="just">
              <a:buFont typeface="Arial" panose="020B0604020202020204" pitchFamily="34" charset="0"/>
              <a:buChar char="•"/>
            </a:pPr>
            <a:r>
              <a:rPr lang="en-US" sz="1200" dirty="0"/>
              <a:t>Essential component</a:t>
            </a:r>
          </a:p>
          <a:p>
            <a:pPr marL="285750" indent="-285750" algn="just">
              <a:buFont typeface="Arial" panose="020B0604020202020204" pitchFamily="34" charset="0"/>
              <a:buChar char="•"/>
            </a:pPr>
            <a:r>
              <a:rPr lang="en-US" sz="1200" dirty="0"/>
              <a:t>Logically memory system can be divided into three groups</a:t>
            </a:r>
          </a:p>
          <a:p>
            <a:pPr marL="285750" indent="-285750" algn="just">
              <a:buFont typeface="Arial" panose="020B0604020202020204" pitchFamily="34" charset="0"/>
              <a:buChar char="•"/>
            </a:pPr>
            <a:r>
              <a:rPr lang="en-US" sz="1200" dirty="0"/>
              <a:t>Internal memory</a:t>
            </a:r>
          </a:p>
          <a:p>
            <a:pPr marL="742950" lvl="1" indent="-285750" algn="just">
              <a:buFont typeface="Arial" panose="020B0604020202020204" pitchFamily="34" charset="0"/>
              <a:buChar char="•"/>
            </a:pPr>
            <a:r>
              <a:rPr lang="en-US" sz="1200" dirty="0"/>
              <a:t>Set of registers in processor</a:t>
            </a:r>
          </a:p>
          <a:p>
            <a:pPr marL="742950" lvl="1" indent="-285750" algn="just">
              <a:buFont typeface="Arial" panose="020B0604020202020204" pitchFamily="34" charset="0"/>
              <a:buChar char="•"/>
            </a:pPr>
            <a:r>
              <a:rPr lang="en-US" sz="1200" dirty="0"/>
              <a:t>they hold temporary results during execution</a:t>
            </a:r>
          </a:p>
          <a:p>
            <a:pPr marL="285750" indent="-285750" algn="just">
              <a:buFont typeface="Arial" panose="020B0604020202020204" pitchFamily="34" charset="0"/>
              <a:buChar char="•"/>
            </a:pPr>
            <a:r>
              <a:rPr lang="en-US" sz="1200" dirty="0"/>
              <a:t>Main memory</a:t>
            </a:r>
          </a:p>
          <a:p>
            <a:pPr marL="742950" lvl="1" indent="-285750" algn="just">
              <a:buFont typeface="Arial" panose="020B0604020202020204" pitchFamily="34" charset="0"/>
              <a:buChar char="•"/>
            </a:pPr>
            <a:r>
              <a:rPr lang="en-US" sz="1200" dirty="0"/>
              <a:t>Communicates directly with CPU</a:t>
            </a:r>
          </a:p>
          <a:p>
            <a:pPr marL="285750" indent="-285750" algn="just">
              <a:buFont typeface="Arial" panose="020B0604020202020204" pitchFamily="34" charset="0"/>
              <a:buChar char="•"/>
            </a:pPr>
            <a:r>
              <a:rPr lang="en-US" sz="1200" dirty="0"/>
              <a:t>Secondary (external memory)</a:t>
            </a:r>
          </a:p>
          <a:p>
            <a:pPr marL="742950" lvl="1" indent="-285750" algn="just">
              <a:buFont typeface="Arial" panose="020B0604020202020204" pitchFamily="34" charset="0"/>
              <a:buChar char="•"/>
            </a:pPr>
            <a:r>
              <a:rPr lang="en-US" sz="1200" dirty="0"/>
              <a:t>Peripherals storage devices </a:t>
            </a:r>
            <a:r>
              <a:rPr lang="en-US" sz="1200" dirty="0" err="1"/>
              <a:t>i.e</a:t>
            </a:r>
            <a:r>
              <a:rPr lang="en-US" sz="1200" dirty="0"/>
              <a:t> disk &amp; tape </a:t>
            </a:r>
            <a:r>
              <a:rPr lang="en-US" sz="1200" dirty="0" err="1"/>
              <a:t>etc</a:t>
            </a:r>
            <a:endParaRPr lang="en-PK" sz="1200" dirty="0"/>
          </a:p>
        </p:txBody>
      </p:sp>
      <p:sp>
        <p:nvSpPr>
          <p:cNvPr id="8" name="TextBox 7">
            <a:extLst>
              <a:ext uri="{FF2B5EF4-FFF2-40B4-BE49-F238E27FC236}">
                <a16:creationId xmlns:a16="http://schemas.microsoft.com/office/drawing/2014/main" id="{189B69A2-C9AA-944E-AAF7-A78C691B7058}"/>
              </a:ext>
            </a:extLst>
          </p:cNvPr>
          <p:cNvSpPr txBox="1"/>
          <p:nvPr/>
        </p:nvSpPr>
        <p:spPr>
          <a:xfrm>
            <a:off x="1619673" y="4112000"/>
            <a:ext cx="3312368" cy="1052596"/>
          </a:xfrm>
          <a:prstGeom prst="rect">
            <a:avLst/>
          </a:prstGeom>
          <a:noFill/>
        </p:spPr>
        <p:txBody>
          <a:bodyPr wrap="square">
            <a:spAutoFit/>
          </a:bodyPr>
          <a:lstStyle/>
          <a:p>
            <a:pPr eaLnBrk="1" hangingPunct="1">
              <a:lnSpc>
                <a:spcPct val="130000"/>
              </a:lnSpc>
            </a:pPr>
            <a:r>
              <a:rPr lang="en-US" sz="1200" dirty="0"/>
              <a:t>Memory</a:t>
            </a:r>
            <a:r>
              <a:rPr lang="en-US" sz="1200" b="1" dirty="0"/>
              <a:t> performance </a:t>
            </a:r>
            <a:r>
              <a:rPr lang="en-US" sz="1200" dirty="0"/>
              <a:t>largely depends upon</a:t>
            </a:r>
          </a:p>
          <a:p>
            <a:pPr marL="742950" lvl="1" indent="-285750" eaLnBrk="1" hangingPunct="1">
              <a:lnSpc>
                <a:spcPct val="130000"/>
              </a:lnSpc>
              <a:buFont typeface="Arial" panose="020B0604020202020204" pitchFamily="34" charset="0"/>
              <a:buChar char="•"/>
            </a:pPr>
            <a:r>
              <a:rPr lang="en-US" sz="1200" dirty="0"/>
              <a:t>The </a:t>
            </a:r>
            <a:r>
              <a:rPr lang="en-US" sz="1200" b="1" dirty="0"/>
              <a:t>organization</a:t>
            </a:r>
            <a:r>
              <a:rPr lang="en-US" sz="1200" dirty="0"/>
              <a:t> of memory</a:t>
            </a:r>
          </a:p>
          <a:p>
            <a:pPr marL="742950" lvl="1" indent="-285750" eaLnBrk="1" hangingPunct="1">
              <a:lnSpc>
                <a:spcPct val="130000"/>
              </a:lnSpc>
              <a:buFont typeface="Arial" panose="020B0604020202020204" pitchFamily="34" charset="0"/>
              <a:buChar char="•"/>
            </a:pPr>
            <a:r>
              <a:rPr lang="en-US" sz="1200" dirty="0"/>
              <a:t>Storage </a:t>
            </a:r>
            <a:r>
              <a:rPr lang="en-US" sz="1200" b="1" dirty="0"/>
              <a:t>capacity</a:t>
            </a:r>
          </a:p>
          <a:p>
            <a:pPr marL="742950" lvl="1" indent="-285750" eaLnBrk="1" hangingPunct="1">
              <a:lnSpc>
                <a:spcPct val="130000"/>
              </a:lnSpc>
              <a:buFont typeface="Arial" panose="020B0604020202020204" pitchFamily="34" charset="0"/>
              <a:buChar char="•"/>
            </a:pPr>
            <a:r>
              <a:rPr lang="en-US" sz="1200" b="1" dirty="0"/>
              <a:t>Speed</a:t>
            </a:r>
            <a:r>
              <a:rPr lang="en-US" sz="1200" dirty="0"/>
              <a:t> of memory system</a:t>
            </a:r>
          </a:p>
        </p:txBody>
      </p:sp>
    </p:spTree>
    <p:extLst>
      <p:ext uri="{BB962C8B-B14F-4D97-AF65-F5344CB8AC3E}">
        <p14:creationId xmlns:p14="http://schemas.microsoft.com/office/powerpoint/2010/main" val="369532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r>
              <a:rPr lang="en-US" dirty="0" smtClean="0"/>
              <a:t>Hierarchy</a:t>
            </a:r>
            <a:endParaRPr lang="en-US" dirty="0"/>
          </a:p>
        </p:txBody>
      </p:sp>
      <p:sp>
        <p:nvSpPr>
          <p:cNvPr id="3" name="Rectangle 3">
            <a:extLst>
              <a:ext uri="{FF2B5EF4-FFF2-40B4-BE49-F238E27FC236}">
                <a16:creationId xmlns:a16="http://schemas.microsoft.com/office/drawing/2014/main" id="{7D9A868A-E004-2653-4381-8C4D2D5E25FD}"/>
              </a:ext>
            </a:extLst>
          </p:cNvPr>
          <p:cNvSpPr txBox="1">
            <a:spLocks noChangeArrowheads="1"/>
          </p:cNvSpPr>
          <p:nvPr/>
        </p:nvSpPr>
        <p:spPr>
          <a:xfrm>
            <a:off x="107504" y="802265"/>
            <a:ext cx="6984776" cy="2525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b="1" dirty="0"/>
              <a:t>Registers </a:t>
            </a:r>
          </a:p>
          <a:p>
            <a:pPr lvl="1" algn="just"/>
            <a:r>
              <a:rPr lang="en-US" sz="1200" dirty="0"/>
              <a:t>are fastest, smallest and most expensive</a:t>
            </a:r>
          </a:p>
          <a:p>
            <a:pPr algn="just"/>
            <a:r>
              <a:rPr lang="en-US" sz="1200" b="1" dirty="0"/>
              <a:t>Main memory </a:t>
            </a:r>
          </a:p>
          <a:p>
            <a:pPr lvl="1" algn="just"/>
            <a:r>
              <a:rPr lang="en-US" sz="1200" dirty="0"/>
              <a:t>It is principal memory</a:t>
            </a:r>
          </a:p>
          <a:p>
            <a:pPr lvl="1" algn="just"/>
            <a:r>
              <a:rPr lang="en-US" sz="1200" dirty="0"/>
              <a:t>It is generally extended with a higher speed smaller cache</a:t>
            </a:r>
          </a:p>
          <a:p>
            <a:pPr lvl="2" algn="just"/>
            <a:r>
              <a:rPr lang="en-US" sz="1200" dirty="0"/>
              <a:t>Used to improve movement of data between main memory and processor registers</a:t>
            </a:r>
          </a:p>
          <a:p>
            <a:pPr lvl="2" algn="just"/>
            <a:r>
              <a:rPr lang="en-US" sz="1200" dirty="0"/>
              <a:t>Usually not visible to user or programmer or indeed to the </a:t>
            </a:r>
            <a:r>
              <a:rPr lang="en-US" sz="1200" dirty="0" smtClean="0"/>
              <a:t>processor</a:t>
            </a:r>
          </a:p>
          <a:p>
            <a:pPr algn="just"/>
            <a:r>
              <a:rPr lang="en-US" sz="1200" b="1" dirty="0" smtClean="0"/>
              <a:t>External devices are permanent storage</a:t>
            </a:r>
          </a:p>
          <a:p>
            <a:pPr lvl="1" algn="just"/>
            <a:r>
              <a:rPr lang="en-US" sz="1200" dirty="0" smtClean="0"/>
              <a:t>Also </a:t>
            </a:r>
            <a:r>
              <a:rPr lang="en-US" sz="1200" dirty="0"/>
              <a:t>referred as secondary or auxiliary memory</a:t>
            </a:r>
          </a:p>
          <a:p>
            <a:pPr lvl="1" algn="just"/>
            <a:r>
              <a:rPr lang="en-US" sz="1200" dirty="0"/>
              <a:t>e.g. magnetic disk, tape, hard disk</a:t>
            </a:r>
          </a:p>
        </p:txBody>
      </p:sp>
      <p:sp>
        <p:nvSpPr>
          <p:cNvPr id="4" name="Rectangle 3">
            <a:extLst>
              <a:ext uri="{FF2B5EF4-FFF2-40B4-BE49-F238E27FC236}">
                <a16:creationId xmlns:a16="http://schemas.microsoft.com/office/drawing/2014/main" id="{03189891-E171-0BDE-276A-1F20865A0BED}"/>
              </a:ext>
            </a:extLst>
          </p:cNvPr>
          <p:cNvSpPr txBox="1">
            <a:spLocks noChangeArrowheads="1"/>
          </p:cNvSpPr>
          <p:nvPr/>
        </p:nvSpPr>
        <p:spPr>
          <a:xfrm>
            <a:off x="3851920" y="2623220"/>
            <a:ext cx="6912768" cy="2520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The fastest memory is closest to CPU and slowest is away</a:t>
            </a:r>
          </a:p>
          <a:p>
            <a:r>
              <a:rPr lang="en-US" sz="1100" dirty="0"/>
              <a:t>The access time and approximate capacity for each memory is;</a:t>
            </a:r>
          </a:p>
          <a:p>
            <a:pPr lvl="1">
              <a:buFont typeface="Wingdings" pitchFamily="2" charset="2"/>
              <a:buNone/>
            </a:pPr>
            <a:r>
              <a:rPr lang="en-US" sz="1100" dirty="0"/>
              <a:t>	</a:t>
            </a:r>
            <a:r>
              <a:rPr lang="en-US" sz="1100" b="1" dirty="0"/>
              <a:t>Name	</a:t>
            </a:r>
            <a:r>
              <a:rPr lang="en-US" sz="1100" b="1" dirty="0" smtClean="0"/>
              <a:t>Access </a:t>
            </a:r>
            <a:r>
              <a:rPr lang="en-US" sz="1100" b="1" dirty="0"/>
              <a:t>Time	</a:t>
            </a:r>
            <a:r>
              <a:rPr lang="en-US" sz="1100" b="1" dirty="0" smtClean="0"/>
              <a:t>           Capacity</a:t>
            </a:r>
            <a:endParaRPr lang="en-US" sz="1100" b="1" dirty="0"/>
          </a:p>
          <a:p>
            <a:pPr lvl="1"/>
            <a:r>
              <a:rPr lang="en-US" sz="1100" dirty="0"/>
              <a:t>Register	</a:t>
            </a:r>
            <a:r>
              <a:rPr lang="en-US" sz="1100" dirty="0" smtClean="0"/>
              <a:t>2-3 </a:t>
            </a:r>
            <a:r>
              <a:rPr lang="en-US" sz="1100" dirty="0"/>
              <a:t>ns	 </a:t>
            </a:r>
            <a:r>
              <a:rPr lang="en-US" sz="1100" dirty="0" smtClean="0"/>
              <a:t>           &lt;</a:t>
            </a:r>
            <a:r>
              <a:rPr lang="en-US" sz="1100" dirty="0"/>
              <a:t>1KB</a:t>
            </a:r>
          </a:p>
          <a:p>
            <a:pPr lvl="1"/>
            <a:r>
              <a:rPr lang="en-US" sz="1100" dirty="0"/>
              <a:t>Cache	</a:t>
            </a:r>
            <a:r>
              <a:rPr lang="en-US" sz="1100" dirty="0" smtClean="0"/>
              <a:t>3-5 </a:t>
            </a:r>
            <a:r>
              <a:rPr lang="en-US" sz="1100" dirty="0"/>
              <a:t>ns	 </a:t>
            </a:r>
            <a:r>
              <a:rPr lang="en-US" sz="1100" dirty="0" smtClean="0"/>
              <a:t>            4-6MB</a:t>
            </a:r>
            <a:endParaRPr lang="en-US" sz="1100" dirty="0"/>
          </a:p>
          <a:p>
            <a:pPr lvl="1"/>
            <a:r>
              <a:rPr lang="en-US" sz="1100" dirty="0"/>
              <a:t>Main memory	</a:t>
            </a:r>
            <a:r>
              <a:rPr lang="en-US" sz="1100" dirty="0" smtClean="0"/>
              <a:t>7-10 </a:t>
            </a:r>
            <a:r>
              <a:rPr lang="en-US" sz="1100" dirty="0"/>
              <a:t>ns	 </a:t>
            </a:r>
            <a:r>
              <a:rPr lang="en-US" sz="1100" dirty="0" smtClean="0"/>
              <a:t>            2GB </a:t>
            </a:r>
            <a:r>
              <a:rPr lang="en-US" sz="1100" dirty="0"/>
              <a:t>– 32GB</a:t>
            </a:r>
          </a:p>
          <a:p>
            <a:pPr lvl="1"/>
            <a:r>
              <a:rPr lang="en-US" sz="1100" dirty="0"/>
              <a:t>Disk	</a:t>
            </a:r>
            <a:r>
              <a:rPr lang="en-US" sz="1100" dirty="0" smtClean="0"/>
              <a:t>100 </a:t>
            </a:r>
            <a:r>
              <a:rPr lang="en-US" sz="1100" dirty="0" err="1"/>
              <a:t>ms</a:t>
            </a:r>
            <a:r>
              <a:rPr lang="en-US" sz="1100" dirty="0"/>
              <a:t>	 </a:t>
            </a:r>
            <a:r>
              <a:rPr lang="en-US" sz="1100" dirty="0" smtClean="0"/>
              <a:t>            500GB </a:t>
            </a:r>
            <a:r>
              <a:rPr lang="en-US" sz="1100" dirty="0"/>
              <a:t>– 6TB</a:t>
            </a:r>
          </a:p>
          <a:p>
            <a:r>
              <a:rPr lang="en-US" sz="1100" dirty="0"/>
              <a:t>Suppose processor request a word</a:t>
            </a:r>
          </a:p>
          <a:p>
            <a:pPr lvl="1"/>
            <a:r>
              <a:rPr lang="en-US" sz="1100" dirty="0"/>
              <a:t>If it is in level-1 cache, processor accesses it directly</a:t>
            </a:r>
          </a:p>
          <a:p>
            <a:pPr lvl="1" algn="just"/>
            <a:r>
              <a:rPr lang="en-US" sz="1100" dirty="0"/>
              <a:t>If it is in level-2 cache the word is </a:t>
            </a:r>
            <a:r>
              <a:rPr lang="en-US" sz="1100" dirty="0" smtClean="0"/>
              <a:t>transferred </a:t>
            </a:r>
            <a:r>
              <a:rPr lang="en-US" sz="1100" dirty="0"/>
              <a:t>to </a:t>
            </a:r>
            <a:r>
              <a:rPr lang="en-US" sz="1100" dirty="0" smtClean="0"/>
              <a:t>level-1 then to processer</a:t>
            </a:r>
            <a:endParaRPr lang="en-US" sz="1100" dirty="0"/>
          </a:p>
          <a:p>
            <a:pPr lvl="1"/>
            <a:r>
              <a:rPr lang="en-US" sz="1100" dirty="0"/>
              <a:t>Similarly data can be transferred from lower levels</a:t>
            </a:r>
          </a:p>
        </p:txBody>
      </p:sp>
    </p:spTree>
    <p:extLst>
      <p:ext uri="{BB962C8B-B14F-4D97-AF65-F5344CB8AC3E}">
        <p14:creationId xmlns:p14="http://schemas.microsoft.com/office/powerpoint/2010/main" val="108431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Loading &amp; </a:t>
            </a:r>
            <a:r>
              <a:rPr lang="en-US" dirty="0" smtClean="0"/>
              <a:t>Swapping</a:t>
            </a:r>
            <a:endParaRPr lang="en-US" dirty="0"/>
          </a:p>
        </p:txBody>
      </p:sp>
      <p:sp>
        <p:nvSpPr>
          <p:cNvPr id="3" name="Rectangle 3">
            <a:extLst>
              <a:ext uri="{FF2B5EF4-FFF2-40B4-BE49-F238E27FC236}">
                <a16:creationId xmlns:a16="http://schemas.microsoft.com/office/drawing/2014/main" id="{2D4DE159-06A2-71BF-E5C6-33DDECD6582A}"/>
              </a:ext>
            </a:extLst>
          </p:cNvPr>
          <p:cNvSpPr txBox="1">
            <a:spLocks noChangeArrowheads="1"/>
          </p:cNvSpPr>
          <p:nvPr/>
        </p:nvSpPr>
        <p:spPr>
          <a:xfrm>
            <a:off x="1403648" y="1923678"/>
            <a:ext cx="8153400" cy="1363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Process loading</a:t>
            </a:r>
          </a:p>
          <a:p>
            <a:pPr lvl="1"/>
            <a:r>
              <a:rPr lang="en-US" sz="1600" dirty="0"/>
              <a:t>Transfer of a process from secondary storage to main memory</a:t>
            </a:r>
          </a:p>
          <a:p>
            <a:r>
              <a:rPr lang="en-US" sz="1600" dirty="0"/>
              <a:t>Process Swapping</a:t>
            </a:r>
          </a:p>
          <a:p>
            <a:pPr lvl="1"/>
            <a:r>
              <a:rPr lang="en-US" sz="1600" dirty="0"/>
              <a:t>Transfer of a process from memory to secondary storage</a:t>
            </a:r>
          </a:p>
        </p:txBody>
      </p:sp>
    </p:spTree>
    <p:extLst>
      <p:ext uri="{BB962C8B-B14F-4D97-AF65-F5344CB8AC3E}">
        <p14:creationId xmlns:p14="http://schemas.microsoft.com/office/powerpoint/2010/main" val="7088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r>
              <a:rPr lang="en-US" dirty="0" smtClean="0"/>
              <a:t>Management</a:t>
            </a:r>
            <a:endParaRPr lang="en-US" dirty="0"/>
          </a:p>
        </p:txBody>
      </p:sp>
      <p:sp>
        <p:nvSpPr>
          <p:cNvPr id="4" name="Rectangle 3">
            <a:extLst>
              <a:ext uri="{FF2B5EF4-FFF2-40B4-BE49-F238E27FC236}">
                <a16:creationId xmlns:a16="http://schemas.microsoft.com/office/drawing/2014/main" id="{7178A161-BA78-BD67-0AA6-BDBFAE826E69}"/>
              </a:ext>
            </a:extLst>
          </p:cNvPr>
          <p:cNvSpPr txBox="1">
            <a:spLocks noChangeArrowheads="1"/>
          </p:cNvSpPr>
          <p:nvPr/>
        </p:nvSpPr>
        <p:spPr>
          <a:xfrm>
            <a:off x="899592" y="1203598"/>
            <a:ext cx="8064896" cy="28910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Memory is a volatile array of words or bytes, shared by the CPU and I/O devices</a:t>
            </a:r>
          </a:p>
          <a:p>
            <a:r>
              <a:rPr lang="en-US" sz="1200" dirty="0"/>
              <a:t>Programs must be brought into memory and place in form of a process to be executed</a:t>
            </a:r>
          </a:p>
          <a:p>
            <a:r>
              <a:rPr lang="en-US" sz="1200" dirty="0"/>
              <a:t>The operating system manages the memory activities</a:t>
            </a:r>
          </a:p>
          <a:p>
            <a:pPr lvl="1"/>
            <a:r>
              <a:rPr lang="en-US" sz="1200" dirty="0"/>
              <a:t>Keep track of which parts of memory are currently being used and by whom</a:t>
            </a:r>
          </a:p>
          <a:p>
            <a:pPr lvl="1"/>
            <a:r>
              <a:rPr lang="en-US" sz="1200" dirty="0"/>
              <a:t>Decides which process(s) to load when memory space becomes available</a:t>
            </a:r>
          </a:p>
          <a:p>
            <a:r>
              <a:rPr lang="en-US" sz="1200" dirty="0"/>
              <a:t>Allocate and de-allocate memory space to processes as required In a </a:t>
            </a:r>
            <a:r>
              <a:rPr lang="en-US" sz="1200" dirty="0" err="1"/>
              <a:t>uni</a:t>
            </a:r>
            <a:r>
              <a:rPr lang="en-US" sz="1200" dirty="0"/>
              <a:t>-programming environment, main memory is divided into two parts</a:t>
            </a:r>
          </a:p>
          <a:p>
            <a:pPr lvl="1"/>
            <a:r>
              <a:rPr lang="en-US" sz="1200" dirty="0"/>
              <a:t>for operating system</a:t>
            </a:r>
          </a:p>
          <a:p>
            <a:pPr lvl="1"/>
            <a:r>
              <a:rPr lang="en-US" sz="1200" dirty="0"/>
              <a:t>for the user programs currently being executed</a:t>
            </a:r>
          </a:p>
          <a:p>
            <a:r>
              <a:rPr lang="en-US" sz="1200" dirty="0"/>
              <a:t>In a multiprogramming environment, the user part is further subdivided into sub-parts to accommodate several processes</a:t>
            </a:r>
          </a:p>
          <a:p>
            <a:r>
              <a:rPr lang="en-US" sz="1200" dirty="0"/>
              <a:t>The task of sub division of memory to pack as many processes is carried out dynamically by the memory manager and is called memory management</a:t>
            </a:r>
          </a:p>
          <a:p>
            <a:pPr lvl="1"/>
            <a:r>
              <a:rPr lang="en-US" sz="1200" dirty="0"/>
              <a:t>Memory manger is part of operating </a:t>
            </a:r>
            <a:r>
              <a:rPr lang="en-US" sz="1200" dirty="0" smtClean="0"/>
              <a:t>system</a:t>
            </a:r>
            <a:endParaRPr lang="en-US" sz="1200" dirty="0"/>
          </a:p>
        </p:txBody>
      </p:sp>
    </p:spTree>
    <p:extLst>
      <p:ext uri="{BB962C8B-B14F-4D97-AF65-F5344CB8AC3E}">
        <p14:creationId xmlns:p14="http://schemas.microsoft.com/office/powerpoint/2010/main" val="418005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Manager Duties &amp;</a:t>
            </a:r>
            <a:r>
              <a:rPr lang="en-US" sz="3200" dirty="0" smtClean="0"/>
              <a:t>Problem</a:t>
            </a:r>
            <a:endParaRPr lang="en-US" sz="3200" dirty="0"/>
          </a:p>
        </p:txBody>
      </p:sp>
      <p:sp>
        <p:nvSpPr>
          <p:cNvPr id="3" name="Rectangle 3">
            <a:extLst>
              <a:ext uri="{FF2B5EF4-FFF2-40B4-BE49-F238E27FC236}">
                <a16:creationId xmlns:a16="http://schemas.microsoft.com/office/drawing/2014/main" id="{1845A4CA-B9CA-4C09-5019-79453C80F3DC}"/>
              </a:ext>
            </a:extLst>
          </p:cNvPr>
          <p:cNvSpPr txBox="1">
            <a:spLocks noChangeArrowheads="1"/>
          </p:cNvSpPr>
          <p:nvPr/>
        </p:nvSpPr>
        <p:spPr>
          <a:xfrm>
            <a:off x="683568" y="802265"/>
            <a:ext cx="5918651" cy="18321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1" dirty="0"/>
              <a:t>Duties</a:t>
            </a:r>
          </a:p>
          <a:p>
            <a:pPr lvl="1" algn="just"/>
            <a:r>
              <a:rPr lang="en-US" sz="1400" dirty="0"/>
              <a:t>Execute maximum processes at the same time</a:t>
            </a:r>
          </a:p>
          <a:p>
            <a:pPr lvl="1" algn="just"/>
            <a:r>
              <a:rPr lang="en-US" sz="1400" dirty="0"/>
              <a:t>Provide satisfactory level of performance</a:t>
            </a:r>
          </a:p>
          <a:p>
            <a:pPr lvl="1" algn="just"/>
            <a:r>
              <a:rPr lang="en-US" sz="1400" dirty="0"/>
              <a:t>Sharing of memory space between processes</a:t>
            </a:r>
          </a:p>
          <a:p>
            <a:pPr lvl="1" algn="just"/>
            <a:r>
              <a:rPr lang="en-US" sz="1400" dirty="0"/>
              <a:t>Protect each process from other</a:t>
            </a:r>
          </a:p>
          <a:p>
            <a:pPr lvl="1" algn="just"/>
            <a:r>
              <a:rPr lang="en-US" sz="1400" dirty="0"/>
              <a:t>Transparent address of memory space for programmers</a:t>
            </a:r>
          </a:p>
        </p:txBody>
      </p:sp>
      <p:sp>
        <p:nvSpPr>
          <p:cNvPr id="4" name="Rectangle 3">
            <a:extLst>
              <a:ext uri="{FF2B5EF4-FFF2-40B4-BE49-F238E27FC236}">
                <a16:creationId xmlns:a16="http://schemas.microsoft.com/office/drawing/2014/main" id="{2D0E1585-92A8-8D59-49D1-3B499FEAAFE4}"/>
              </a:ext>
            </a:extLst>
          </p:cNvPr>
          <p:cNvSpPr txBox="1">
            <a:spLocks noChangeArrowheads="1"/>
          </p:cNvSpPr>
          <p:nvPr/>
        </p:nvSpPr>
        <p:spPr>
          <a:xfrm>
            <a:off x="2348142" y="2440052"/>
            <a:ext cx="6795858" cy="33564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1" dirty="0"/>
              <a:t>Problems</a:t>
            </a:r>
            <a:r>
              <a:rPr lang="en-US" sz="1400" dirty="0"/>
              <a:t> which can arise at programmer’s level</a:t>
            </a:r>
          </a:p>
          <a:p>
            <a:pPr lvl="1" algn="just"/>
            <a:r>
              <a:rPr lang="en-US" sz="1400" dirty="0"/>
              <a:t>Insufficient main memory available; for a program plus its data</a:t>
            </a:r>
          </a:p>
          <a:p>
            <a:pPr lvl="1" algn="just"/>
            <a:r>
              <a:rPr lang="en-US" sz="1400" dirty="0"/>
              <a:t>The programmer must engage in a practice known as overlaying</a:t>
            </a:r>
          </a:p>
          <a:p>
            <a:pPr lvl="2" algn="just"/>
            <a:r>
              <a:rPr lang="en-US" sz="1400" dirty="0"/>
              <a:t>Keep in memory only those instructions and data that are needed at any given time</a:t>
            </a:r>
          </a:p>
          <a:p>
            <a:pPr lvl="2" algn="just"/>
            <a:r>
              <a:rPr lang="en-US" sz="1400" dirty="0"/>
              <a:t>Needed when process is larger than amount of memory allocated to it</a:t>
            </a:r>
          </a:p>
          <a:p>
            <a:pPr lvl="2" algn="just"/>
            <a:r>
              <a:rPr lang="en-US" sz="1400" dirty="0"/>
              <a:t>In this program and data are organized in various modules which can be assigned the same region of memory, with a main program responsible for switching modules in and out as need</a:t>
            </a:r>
          </a:p>
          <a:p>
            <a:pPr lvl="1" algn="just"/>
            <a:r>
              <a:rPr lang="en-US" sz="1400" dirty="0"/>
              <a:t>In a multiprogramming environment, programmer does not know how much space will be available or where the space will be</a:t>
            </a:r>
          </a:p>
        </p:txBody>
      </p:sp>
    </p:spTree>
    <p:extLst>
      <p:ext uri="{BB962C8B-B14F-4D97-AF65-F5344CB8AC3E}">
        <p14:creationId xmlns:p14="http://schemas.microsoft.com/office/powerpoint/2010/main" val="1244993270"/>
      </p:ext>
    </p:extLst>
  </p:cSld>
  <p:clrMapOvr>
    <a:masterClrMapping/>
  </p:clrMapOvr>
</p:sld>
</file>

<file path=ppt/theme/theme1.xml><?xml version="1.0" encoding="utf-8"?>
<a:theme xmlns:a="http://schemas.openxmlformats.org/drawingml/2006/main" name="Cover and End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21757</TotalTime>
  <Words>2571</Words>
  <Application>Microsoft Office PowerPoint</Application>
  <PresentationFormat>On-screen Show (16:9)</PresentationFormat>
  <Paragraphs>355</Paragraphs>
  <Slides>35</Slides>
  <Notes>3</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51" baseType="lpstr">
      <vt:lpstr>맑은 고딕</vt:lpstr>
      <vt:lpstr>MS PGothic</vt:lpstr>
      <vt:lpstr>Arial</vt:lpstr>
      <vt:lpstr>Arial Unicode MS</vt:lpstr>
      <vt:lpstr>Calibri</vt:lpstr>
      <vt:lpstr>Courier New</vt:lpstr>
      <vt:lpstr>Helvetica</vt:lpstr>
      <vt:lpstr>IBMPlexSans</vt:lpstr>
      <vt:lpstr>inherit</vt:lpstr>
      <vt:lpstr>urw-din</vt:lpstr>
      <vt:lpstr>Verdana</vt:lpstr>
      <vt:lpstr>Wingdings</vt:lpstr>
      <vt:lpstr>Cover and End Slide Master</vt:lpstr>
      <vt:lpstr>Contents Slide Master</vt:lpstr>
      <vt:lpstr>Section Break Slide Master</vt:lpstr>
      <vt:lpstr>Bitmap Image</vt:lpstr>
      <vt:lpstr>Operating systems</vt:lpstr>
      <vt:lpstr>Content Lecture#11</vt:lpstr>
      <vt:lpstr>Lets take a Break</vt:lpstr>
      <vt:lpstr>PowerPoint Presentation</vt:lpstr>
      <vt:lpstr>Memory</vt:lpstr>
      <vt:lpstr>Memory Hierarchy</vt:lpstr>
      <vt:lpstr>Process Loading &amp; Swapping</vt:lpstr>
      <vt:lpstr>Memory Management</vt:lpstr>
      <vt:lpstr>Memory Manager Duties &amp;Problem</vt:lpstr>
      <vt:lpstr>Address Binding</vt:lpstr>
      <vt:lpstr>Logical vs. Physical Address Space</vt:lpstr>
      <vt:lpstr>Memory Management Unit</vt:lpstr>
      <vt:lpstr>Memory Management Requirements</vt:lpstr>
      <vt:lpstr>Memory Management Requirements</vt:lpstr>
      <vt:lpstr>Memory Management Requirements</vt:lpstr>
      <vt:lpstr>Program Loading into Memory</vt:lpstr>
      <vt:lpstr>Memory Management Techniques</vt:lpstr>
      <vt:lpstr>Single Process System</vt:lpstr>
      <vt:lpstr>Fixed Sized Partition Memory</vt:lpstr>
      <vt:lpstr>Variable-Sized Partition Memory</vt:lpstr>
      <vt:lpstr>Variable-Sized Partition Memory</vt:lpstr>
      <vt:lpstr>Segmentation</vt:lpstr>
      <vt:lpstr>Paging</vt:lpstr>
      <vt:lpstr>Page Addressing</vt:lpstr>
      <vt:lpstr>Page Address Translation</vt:lpstr>
      <vt:lpstr>Page Address Translation</vt:lpstr>
      <vt:lpstr>Page Address Translation</vt:lpstr>
      <vt:lpstr>Page Address Translation</vt:lpstr>
      <vt:lpstr>Paged Segmentation </vt:lpstr>
      <vt:lpstr>Internal Fragmentation</vt:lpstr>
      <vt:lpstr>Protection</vt:lpstr>
      <vt:lpstr>Protection</vt:lpstr>
      <vt:lpstr>Bits calculation</vt:lpstr>
      <vt:lpstr>Bits calculation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Googlesliesppt.com;allppt.com</dc:creator>
  <cp:lastModifiedBy>Mahrukh Batool</cp:lastModifiedBy>
  <cp:revision>419</cp:revision>
  <dcterms:created xsi:type="dcterms:W3CDTF">2016-11-15T01:04:21Z</dcterms:created>
  <dcterms:modified xsi:type="dcterms:W3CDTF">2023-01-12T17:49:21Z</dcterms:modified>
</cp:coreProperties>
</file>